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8" r:id="rId2"/>
    <p:sldId id="259" r:id="rId3"/>
    <p:sldId id="260" r:id="rId4"/>
    <p:sldId id="261" r:id="rId5"/>
    <p:sldId id="280" r:id="rId6"/>
    <p:sldId id="262" r:id="rId7"/>
    <p:sldId id="263" r:id="rId8"/>
    <p:sldId id="275" r:id="rId9"/>
    <p:sldId id="265" r:id="rId10"/>
    <p:sldId id="276" r:id="rId11"/>
    <p:sldId id="266" r:id="rId12"/>
    <p:sldId id="268" r:id="rId13"/>
    <p:sldId id="267" r:id="rId14"/>
    <p:sldId id="277" r:id="rId15"/>
    <p:sldId id="278" r:id="rId16"/>
    <p:sldId id="269" r:id="rId17"/>
    <p:sldId id="270" r:id="rId18"/>
    <p:sldId id="279" r:id="rId19"/>
    <p:sldId id="271" r:id="rId20"/>
    <p:sldId id="272" r:id="rId21"/>
    <p:sldId id="273" r:id="rId2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782" autoAdjust="0"/>
  </p:normalViewPr>
  <p:slideViewPr>
    <p:cSldViewPr snapToGrid="0">
      <p:cViewPr varScale="1">
        <p:scale>
          <a:sx n="97" d="100"/>
          <a:sy n="97" d="100"/>
        </p:scale>
        <p:origin x="1450"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A11F1-3E68-41AD-8FFC-54B919EEF047}" type="datetimeFigureOut">
              <a:rPr lang="tr-TR" smtClean="0"/>
              <a:t>14.07.2025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3077D-4B29-488B-A605-92C4EB62FB7B}" type="slidenum">
              <a:rPr lang="tr-TR" smtClean="0"/>
              <a:t>‹#›</a:t>
            </a:fld>
            <a:endParaRPr lang="tr-TR"/>
          </a:p>
        </p:txBody>
      </p:sp>
    </p:spTree>
    <p:extLst>
      <p:ext uri="{BB962C8B-B14F-4D97-AF65-F5344CB8AC3E}">
        <p14:creationId xmlns:p14="http://schemas.microsoft.com/office/powerpoint/2010/main" val="1383600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Selamlama / Kapak Sayfası: </a:t>
            </a:r>
            <a:r>
              <a:rPr lang="tr-TR" dirty="0"/>
              <a:t>Eğitim</a:t>
            </a:r>
            <a:r>
              <a:rPr lang="tr-TR" baseline="0" dirty="0"/>
              <a:t> ismi, eğitim adı güncellenir. Bu alanlar doldurulduktan sonra eğitim adı söylenir, eğitmen kendini tanıtır ve selamlama yapılır. «…eğitimine </a:t>
            </a:r>
            <a:r>
              <a:rPr lang="tr-TR" baseline="0" dirty="0" err="1"/>
              <a:t>hoşgeldiniz</a:t>
            </a:r>
            <a:r>
              <a:rPr lang="tr-TR" baseline="0" dirty="0"/>
              <a:t> ». </a:t>
            </a:r>
            <a:r>
              <a:rPr lang="tr-TR" dirty="0"/>
              <a:t>Bu slayt üzerinde tasarımsal bir değişiklik yapılmamalıdır. Eğitime</a:t>
            </a:r>
            <a:r>
              <a:rPr lang="tr-TR" baseline="0" dirty="0"/>
              <a:t> ilişkin logo eklenebilir.</a:t>
            </a:r>
            <a:r>
              <a:rPr lang="tr-TR" dirty="0"/>
              <a:t> </a:t>
            </a:r>
          </a:p>
        </p:txBody>
      </p:sp>
      <p:sp>
        <p:nvSpPr>
          <p:cNvPr id="4" name="Slayt Numarası Yer Tutucusu 3"/>
          <p:cNvSpPr>
            <a:spLocks noGrp="1"/>
          </p:cNvSpPr>
          <p:nvPr>
            <p:ph type="sldNum" sz="quarter" idx="10"/>
          </p:nvPr>
        </p:nvSpPr>
        <p:spPr/>
        <p:txBody>
          <a:bodyPr/>
          <a:lstStyle/>
          <a:p>
            <a:fld id="{9321E4BC-D821-44F3-BA3B-1C6614FB4B55}" type="slidenum">
              <a:rPr lang="tr-TR" smtClean="0"/>
              <a:t>1</a:t>
            </a:fld>
            <a:endParaRPr lang="tr-TR"/>
          </a:p>
        </p:txBody>
      </p:sp>
    </p:spTree>
    <p:extLst>
      <p:ext uri="{BB962C8B-B14F-4D97-AF65-F5344CB8AC3E}">
        <p14:creationId xmlns:p14="http://schemas.microsoft.com/office/powerpoint/2010/main" val="2494306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dirty="0"/>
              <a:t>Seviye / Nitelik: </a:t>
            </a:r>
            <a:r>
              <a:rPr lang="tr-TR" dirty="0"/>
              <a:t>Konuya uygun bir resim</a:t>
            </a:r>
            <a:r>
              <a:rPr lang="tr-TR" baseline="0" dirty="0"/>
              <a:t> veya animasyon görseli ile eğitimin </a:t>
            </a:r>
            <a:r>
              <a:rPr lang="tr-TR" dirty="0"/>
              <a:t>giriş / ileri seviyesi olduğu anlatılır. Eğitim içerisinde yapılandırma / uygulama / kodlama olup olmayacağı söylenir. Her slayt azami</a:t>
            </a:r>
            <a:r>
              <a:rPr lang="tr-TR" baseline="0" dirty="0"/>
              <a:t> 3 satırlık metin ile desteklenebilir. </a:t>
            </a:r>
            <a:r>
              <a:rPr lang="tr-TR" dirty="0"/>
              <a:t>Bu slayt üzerinde değişiklik </a:t>
            </a:r>
            <a:r>
              <a:rPr lang="tr-TR" b="1" dirty="0"/>
              <a:t>yapılabilir. </a:t>
            </a:r>
          </a:p>
        </p:txBody>
      </p:sp>
      <p:sp>
        <p:nvSpPr>
          <p:cNvPr id="4" name="Slayt Numarası Yer Tutucusu 3"/>
          <p:cNvSpPr>
            <a:spLocks noGrp="1"/>
          </p:cNvSpPr>
          <p:nvPr>
            <p:ph type="sldNum" sz="quarter" idx="10"/>
          </p:nvPr>
        </p:nvSpPr>
        <p:spPr/>
        <p:txBody>
          <a:bodyPr/>
          <a:lstStyle/>
          <a:p>
            <a:fld id="{9321E4BC-D821-44F3-BA3B-1C6614FB4B55}" type="slidenum">
              <a:rPr lang="tr-TR" smtClean="0"/>
              <a:t>10</a:t>
            </a:fld>
            <a:endParaRPr lang="tr-TR"/>
          </a:p>
        </p:txBody>
      </p:sp>
    </p:spTree>
    <p:extLst>
      <p:ext uri="{BB962C8B-B14F-4D97-AF65-F5344CB8AC3E}">
        <p14:creationId xmlns:p14="http://schemas.microsoft.com/office/powerpoint/2010/main" val="1693815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t>Kullanılan Yazılım / Araç Gereç: </a:t>
            </a:r>
            <a:r>
              <a:rPr lang="tr-TR" dirty="0"/>
              <a:t>Konuya uygun bir resim</a:t>
            </a:r>
            <a:r>
              <a:rPr lang="tr-TR" baseline="0" dirty="0"/>
              <a:t> veya animasyon görseli ile eğitimde ku</a:t>
            </a:r>
            <a:r>
              <a:rPr lang="tr-TR" dirty="0"/>
              <a:t>llanılan yazılım</a:t>
            </a:r>
            <a:r>
              <a:rPr lang="tr-TR" baseline="0" dirty="0"/>
              <a:t> vb. araç gereç hakkında bilgi verilir. Araçların ismi ,ikonu bu sayfaya konulur. </a:t>
            </a:r>
            <a:r>
              <a:rPr lang="tr-TR" dirty="0"/>
              <a:t>Her slayt azami</a:t>
            </a:r>
            <a:r>
              <a:rPr lang="tr-TR" baseline="0" dirty="0"/>
              <a:t> 3 satırlık metin ile desteklenebilir. </a:t>
            </a:r>
            <a:r>
              <a:rPr lang="tr-TR" dirty="0"/>
              <a:t>Bu slayt üzerinde değişiklik </a:t>
            </a:r>
            <a:r>
              <a:rPr lang="tr-TR" b="1" dirty="0"/>
              <a:t>yapılabilir.</a:t>
            </a:r>
          </a:p>
        </p:txBody>
      </p:sp>
      <p:sp>
        <p:nvSpPr>
          <p:cNvPr id="4" name="Slayt Numarası Yer Tutucusu 3"/>
          <p:cNvSpPr>
            <a:spLocks noGrp="1"/>
          </p:cNvSpPr>
          <p:nvPr>
            <p:ph type="sldNum" sz="quarter" idx="10"/>
          </p:nvPr>
        </p:nvSpPr>
        <p:spPr/>
        <p:txBody>
          <a:bodyPr/>
          <a:lstStyle/>
          <a:p>
            <a:fld id="{9321E4BC-D821-44F3-BA3B-1C6614FB4B55}" type="slidenum">
              <a:rPr lang="tr-TR" smtClean="0"/>
              <a:t>11</a:t>
            </a:fld>
            <a:endParaRPr lang="tr-TR"/>
          </a:p>
        </p:txBody>
      </p:sp>
    </p:spTree>
    <p:extLst>
      <p:ext uri="{BB962C8B-B14F-4D97-AF65-F5344CB8AC3E}">
        <p14:creationId xmlns:p14="http://schemas.microsoft.com/office/powerpoint/2010/main" val="4289626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solidFill>
                  <a:srgbClr val="AB3034"/>
                </a:solidFill>
              </a:rPr>
              <a:t>Eğitim Kazanımları</a:t>
            </a:r>
            <a:r>
              <a:rPr lang="tr-TR" dirty="0"/>
              <a:t>: Konuya uygun bir resim</a:t>
            </a:r>
            <a:r>
              <a:rPr lang="tr-TR" baseline="0" dirty="0"/>
              <a:t> veya animasyon görseli ile eğitimin sonunda öğrencilerin hangi yetenekleri kazanacakları anlatılır. Neler yapabilecekleri ve neleri de yapamayacakları hakkında bilgi verilir. </a:t>
            </a:r>
            <a:r>
              <a:rPr lang="tr-TR" dirty="0"/>
              <a:t>Her slayt azami</a:t>
            </a:r>
            <a:r>
              <a:rPr lang="tr-TR" baseline="0" dirty="0"/>
              <a:t> 3 satırlık metin ile desteklenebilir. </a:t>
            </a:r>
            <a:r>
              <a:rPr lang="tr-TR" dirty="0"/>
              <a:t>Bu slayt üzerinde değişiklik </a:t>
            </a:r>
            <a:r>
              <a:rPr lang="tr-TR" b="1" dirty="0"/>
              <a:t>yapılabilir.</a:t>
            </a:r>
          </a:p>
        </p:txBody>
      </p:sp>
      <p:sp>
        <p:nvSpPr>
          <p:cNvPr id="4" name="Slayt Numarası Yer Tutucusu 3"/>
          <p:cNvSpPr>
            <a:spLocks noGrp="1"/>
          </p:cNvSpPr>
          <p:nvPr>
            <p:ph type="sldNum" sz="quarter" idx="10"/>
          </p:nvPr>
        </p:nvSpPr>
        <p:spPr/>
        <p:txBody>
          <a:bodyPr/>
          <a:lstStyle/>
          <a:p>
            <a:fld id="{9321E4BC-D821-44F3-BA3B-1C6614FB4B55}" type="slidenum">
              <a:rPr lang="tr-TR" smtClean="0"/>
              <a:t>12</a:t>
            </a:fld>
            <a:endParaRPr lang="tr-TR"/>
          </a:p>
        </p:txBody>
      </p:sp>
    </p:spTree>
    <p:extLst>
      <p:ext uri="{BB962C8B-B14F-4D97-AF65-F5344CB8AC3E}">
        <p14:creationId xmlns:p14="http://schemas.microsoft.com/office/powerpoint/2010/main" val="990263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solidFill>
                  <a:srgbClr val="AB3034"/>
                </a:solidFill>
              </a:rPr>
              <a:t>Sıkça Sorulan Sorular &amp; Cevapları</a:t>
            </a:r>
            <a:r>
              <a:rPr lang="tr-TR" dirty="0"/>
              <a:t>: Konuya uygun bir resim</a:t>
            </a:r>
            <a:r>
              <a:rPr lang="tr-TR" baseline="0" dirty="0"/>
              <a:t> veya animasyon görseli ile </a:t>
            </a:r>
            <a:r>
              <a:rPr lang="tr-TR" b="1" baseline="0" dirty="0"/>
              <a:t>eğitim</a:t>
            </a:r>
            <a:r>
              <a:rPr lang="tr-TR" baseline="0" dirty="0"/>
              <a:t> ile ilgili çok merak edilen ve sık sorulan soru varsa burada bilgi verilir. Araçların ismi ,ikonu bu sayfaya konulur. </a:t>
            </a:r>
            <a:r>
              <a:rPr lang="tr-TR" dirty="0"/>
              <a:t>Her slayt azami</a:t>
            </a:r>
            <a:r>
              <a:rPr lang="tr-TR" baseline="0" dirty="0"/>
              <a:t> 3 satırlık metin ile desteklenebilir. Bu slayt başlığı sorulan soruya göre değiştirilmelidir. </a:t>
            </a:r>
            <a:r>
              <a:rPr lang="tr-TR" dirty="0"/>
              <a:t>Bu slayt üzerinde </a:t>
            </a:r>
            <a:r>
              <a:rPr lang="tr-TR" b="1" dirty="0"/>
              <a:t>değişiklik yapılmalıdır. </a:t>
            </a:r>
            <a:r>
              <a:rPr lang="tr-TR" b="0" dirty="0"/>
              <a:t>Eğer eğitime ilişkin çok</a:t>
            </a:r>
            <a:r>
              <a:rPr lang="tr-TR" b="0" baseline="0" dirty="0"/>
              <a:t> merak edilen ve sık sorulan bir soru yoksa bu sayfayı </a:t>
            </a:r>
            <a:r>
              <a:rPr lang="tr-TR" b="1" baseline="0" dirty="0"/>
              <a:t>siliniz.</a:t>
            </a:r>
            <a:endParaRPr lang="tr-TR" b="1"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13</a:t>
            </a:fld>
            <a:endParaRPr lang="tr-TR"/>
          </a:p>
        </p:txBody>
      </p:sp>
    </p:spTree>
    <p:extLst>
      <p:ext uri="{BB962C8B-B14F-4D97-AF65-F5344CB8AC3E}">
        <p14:creationId xmlns:p14="http://schemas.microsoft.com/office/powerpoint/2010/main" val="351154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D693E-F217-D0D2-47AE-388F8B850AB9}"/>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834DCB7E-189C-73EA-6C41-2B2E0B74DDF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0AD0CBB-3210-76BE-FC9C-E75E667909B0}"/>
              </a:ext>
            </a:extLst>
          </p:cNvPr>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solidFill>
                  <a:srgbClr val="AB3034"/>
                </a:solidFill>
              </a:rPr>
              <a:t>Sıkça Sorulan Sorular &amp; Cevapları</a:t>
            </a:r>
            <a:r>
              <a:rPr lang="tr-TR" dirty="0"/>
              <a:t>: Konuya uygun bir resim</a:t>
            </a:r>
            <a:r>
              <a:rPr lang="tr-TR" baseline="0" dirty="0"/>
              <a:t> veya animasyon görseli ile </a:t>
            </a:r>
            <a:r>
              <a:rPr lang="tr-TR" b="1" baseline="0" dirty="0"/>
              <a:t>eğitim</a:t>
            </a:r>
            <a:r>
              <a:rPr lang="tr-TR" baseline="0" dirty="0"/>
              <a:t> ile ilgili çok merak edilen ve sık sorulan soru varsa burada bilgi verilir. Araçların ismi ,ikonu bu sayfaya konulur. </a:t>
            </a:r>
            <a:r>
              <a:rPr lang="tr-TR" dirty="0"/>
              <a:t>Her slayt azami</a:t>
            </a:r>
            <a:r>
              <a:rPr lang="tr-TR" baseline="0" dirty="0"/>
              <a:t> 3 satırlık metin ile desteklenebilir. Bu slayt başlığı sorulan soruya göre değiştirilmelidir. </a:t>
            </a:r>
            <a:r>
              <a:rPr lang="tr-TR" dirty="0"/>
              <a:t>Bu slayt üzerinde </a:t>
            </a:r>
            <a:r>
              <a:rPr lang="tr-TR" b="1" dirty="0"/>
              <a:t>değişiklik yapılmalıdır. </a:t>
            </a:r>
            <a:r>
              <a:rPr lang="tr-TR" b="0" dirty="0"/>
              <a:t>Eğer eğitime ilişkin çok</a:t>
            </a:r>
            <a:r>
              <a:rPr lang="tr-TR" b="0" baseline="0" dirty="0"/>
              <a:t> merak edilen ve sık sorulan bir soru yoksa bu sayfayı </a:t>
            </a:r>
            <a:r>
              <a:rPr lang="tr-TR" b="1" baseline="0" dirty="0"/>
              <a:t>siliniz.</a:t>
            </a:r>
            <a:endParaRPr lang="tr-TR" b="1" dirty="0"/>
          </a:p>
        </p:txBody>
      </p:sp>
      <p:sp>
        <p:nvSpPr>
          <p:cNvPr id="4" name="Slayt Numarası Yer Tutucusu 3">
            <a:extLst>
              <a:ext uri="{FF2B5EF4-FFF2-40B4-BE49-F238E27FC236}">
                <a16:creationId xmlns:a16="http://schemas.microsoft.com/office/drawing/2014/main" id="{581315DE-FFE9-293C-EF45-853F045FE7D7}"/>
              </a:ext>
            </a:extLst>
          </p:cNvPr>
          <p:cNvSpPr>
            <a:spLocks noGrp="1"/>
          </p:cNvSpPr>
          <p:nvPr>
            <p:ph type="sldNum" sz="quarter" idx="10"/>
          </p:nvPr>
        </p:nvSpPr>
        <p:spPr/>
        <p:txBody>
          <a:bodyPr/>
          <a:lstStyle/>
          <a:p>
            <a:fld id="{9321E4BC-D821-44F3-BA3B-1C6614FB4B55}" type="slidenum">
              <a:rPr lang="tr-TR" smtClean="0"/>
              <a:t>14</a:t>
            </a:fld>
            <a:endParaRPr lang="tr-TR"/>
          </a:p>
        </p:txBody>
      </p:sp>
    </p:spTree>
    <p:extLst>
      <p:ext uri="{BB962C8B-B14F-4D97-AF65-F5344CB8AC3E}">
        <p14:creationId xmlns:p14="http://schemas.microsoft.com/office/powerpoint/2010/main" val="215062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A715C-F28A-BA41-00D5-F92C56623AB7}"/>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D5CB8584-6894-E895-759A-CE915F7EB81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2D4AE19-A336-DD16-D9FF-C9E1F07A5B3C}"/>
              </a:ext>
            </a:extLst>
          </p:cNvPr>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solidFill>
                  <a:srgbClr val="AB3034"/>
                </a:solidFill>
              </a:rPr>
              <a:t>Sıkça Sorulan Sorular &amp; Cevapları</a:t>
            </a:r>
            <a:r>
              <a:rPr lang="tr-TR" dirty="0"/>
              <a:t>: Konuya uygun bir resim</a:t>
            </a:r>
            <a:r>
              <a:rPr lang="tr-TR" baseline="0" dirty="0"/>
              <a:t> veya animasyon görseli ile </a:t>
            </a:r>
            <a:r>
              <a:rPr lang="tr-TR" b="1" baseline="0" dirty="0"/>
              <a:t>eğitim</a:t>
            </a:r>
            <a:r>
              <a:rPr lang="tr-TR" baseline="0" dirty="0"/>
              <a:t> ile ilgili çok merak edilen ve sık sorulan soru varsa burada bilgi verilir. Araçların ismi ,ikonu bu sayfaya konulur. </a:t>
            </a:r>
            <a:r>
              <a:rPr lang="tr-TR" dirty="0"/>
              <a:t>Her slayt azami</a:t>
            </a:r>
            <a:r>
              <a:rPr lang="tr-TR" baseline="0" dirty="0"/>
              <a:t> 3 satırlık metin ile desteklenebilir. Bu slayt başlığı sorulan soruya göre değiştirilmelidir. </a:t>
            </a:r>
            <a:r>
              <a:rPr lang="tr-TR" dirty="0"/>
              <a:t>Bu slayt üzerinde </a:t>
            </a:r>
            <a:r>
              <a:rPr lang="tr-TR" b="1" dirty="0"/>
              <a:t>değişiklik yapılmalıdır. </a:t>
            </a:r>
            <a:r>
              <a:rPr lang="tr-TR" b="0" dirty="0"/>
              <a:t>Eğer eğitime ilişkin çok</a:t>
            </a:r>
            <a:r>
              <a:rPr lang="tr-TR" b="0" baseline="0" dirty="0"/>
              <a:t> merak edilen ve sık sorulan bir soru yoksa bu sayfayı </a:t>
            </a:r>
            <a:r>
              <a:rPr lang="tr-TR" b="1" baseline="0" dirty="0"/>
              <a:t>siliniz.</a:t>
            </a:r>
            <a:endParaRPr lang="tr-TR" b="1" dirty="0"/>
          </a:p>
        </p:txBody>
      </p:sp>
      <p:sp>
        <p:nvSpPr>
          <p:cNvPr id="4" name="Slayt Numarası Yer Tutucusu 3">
            <a:extLst>
              <a:ext uri="{FF2B5EF4-FFF2-40B4-BE49-F238E27FC236}">
                <a16:creationId xmlns:a16="http://schemas.microsoft.com/office/drawing/2014/main" id="{8D6E2088-BD16-08BC-9C43-83B31BA89871}"/>
              </a:ext>
            </a:extLst>
          </p:cNvPr>
          <p:cNvSpPr>
            <a:spLocks noGrp="1"/>
          </p:cNvSpPr>
          <p:nvPr>
            <p:ph type="sldNum" sz="quarter" idx="10"/>
          </p:nvPr>
        </p:nvSpPr>
        <p:spPr/>
        <p:txBody>
          <a:bodyPr/>
          <a:lstStyle/>
          <a:p>
            <a:fld id="{9321E4BC-D821-44F3-BA3B-1C6614FB4B55}" type="slidenum">
              <a:rPr lang="tr-TR" smtClean="0"/>
              <a:t>15</a:t>
            </a:fld>
            <a:endParaRPr lang="tr-TR"/>
          </a:p>
        </p:txBody>
      </p:sp>
    </p:spTree>
    <p:extLst>
      <p:ext uri="{BB962C8B-B14F-4D97-AF65-F5344CB8AC3E}">
        <p14:creationId xmlns:p14="http://schemas.microsoft.com/office/powerpoint/2010/main" val="3856618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solidFill>
                  <a:srgbClr val="AB3034"/>
                </a:solidFill>
              </a:rPr>
              <a:t>Eğitim Özeti</a:t>
            </a:r>
            <a:r>
              <a:rPr lang="tr-TR" dirty="0"/>
              <a:t>: Konuya uygun bir resim</a:t>
            </a:r>
            <a:r>
              <a:rPr lang="tr-TR" baseline="0" dirty="0"/>
              <a:t> veya animasyon görseli ile eğitimin ana bölümleri ve önemli kısımları bu bölümde anlatılır. Eğitimin ilgili bölümünden görüntüler ve can alıcı bilgiler verilir. Eğitim özeti birden fazla slayttan oluşabilir. Bu amaçla bu slayt çoğaltılır. Eğitimin işleyiş şeklinde de öğrenciye bilgi verilmelidir. </a:t>
            </a:r>
            <a:r>
              <a:rPr lang="tr-TR" dirty="0"/>
              <a:t>Her slayt azami</a:t>
            </a:r>
            <a:r>
              <a:rPr lang="tr-TR" baseline="0" dirty="0"/>
              <a:t> 3 satırlık metin ile desteklenebilir. </a:t>
            </a:r>
            <a:r>
              <a:rPr lang="tr-TR" dirty="0"/>
              <a:t>Bu slayt üzerinde değişiklik </a:t>
            </a:r>
            <a:r>
              <a:rPr lang="tr-TR" b="1" dirty="0"/>
              <a:t>yapılmalıdır.</a:t>
            </a:r>
          </a:p>
        </p:txBody>
      </p:sp>
      <p:sp>
        <p:nvSpPr>
          <p:cNvPr id="4" name="Slayt Numarası Yer Tutucusu 3"/>
          <p:cNvSpPr>
            <a:spLocks noGrp="1"/>
          </p:cNvSpPr>
          <p:nvPr>
            <p:ph type="sldNum" sz="quarter" idx="10"/>
          </p:nvPr>
        </p:nvSpPr>
        <p:spPr/>
        <p:txBody>
          <a:bodyPr/>
          <a:lstStyle/>
          <a:p>
            <a:fld id="{9321E4BC-D821-44F3-BA3B-1C6614FB4B55}" type="slidenum">
              <a:rPr lang="tr-TR" smtClean="0"/>
              <a:t>16</a:t>
            </a:fld>
            <a:endParaRPr lang="tr-TR"/>
          </a:p>
        </p:txBody>
      </p:sp>
    </p:spTree>
    <p:extLst>
      <p:ext uri="{BB962C8B-B14F-4D97-AF65-F5344CB8AC3E}">
        <p14:creationId xmlns:p14="http://schemas.microsoft.com/office/powerpoint/2010/main" val="403295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solidFill>
                  <a:srgbClr val="AB3034"/>
                </a:solidFill>
              </a:rPr>
              <a:t>Örnek Uygulama</a:t>
            </a:r>
            <a:r>
              <a:rPr lang="tr-TR" dirty="0"/>
              <a:t>: Konuya uygun bir resim</a:t>
            </a:r>
            <a:r>
              <a:rPr lang="tr-TR" baseline="0" dirty="0"/>
              <a:t> veya animasyon görseli ile varsa eğitimdeki uygulamadan bahsedilir. Uygulama bölümünden görüntüler verilir. Uygulama birden fazla slayttan oluşabilir. Bu amaçla bu slayt çoğaltılır. </a:t>
            </a:r>
            <a:r>
              <a:rPr lang="tr-TR" dirty="0"/>
              <a:t>Her slayt azami</a:t>
            </a:r>
            <a:r>
              <a:rPr lang="tr-TR" baseline="0" dirty="0"/>
              <a:t> 3 satırlık metin ile desteklenebilir. </a:t>
            </a:r>
            <a:r>
              <a:rPr lang="tr-TR" dirty="0"/>
              <a:t>Bu slayt üzerinde değişiklik </a:t>
            </a:r>
            <a:r>
              <a:rPr lang="tr-TR" b="1" dirty="0"/>
              <a:t>yapılmalıdır. </a:t>
            </a:r>
            <a:r>
              <a:rPr lang="tr-TR" b="0" dirty="0"/>
              <a:t>Eğer eğitime ilişkin bir uygulama yapılmayacaksa</a:t>
            </a:r>
            <a:r>
              <a:rPr lang="tr-TR" b="0" baseline="0" dirty="0"/>
              <a:t>  eğitimde uygulama yapılmayacağını anlatınız veya bu sayfayı </a:t>
            </a:r>
            <a:r>
              <a:rPr lang="tr-TR" b="1" baseline="0" dirty="0"/>
              <a:t>siliniz.</a:t>
            </a:r>
            <a:endParaRPr lang="tr-TR" b="1" dirty="0"/>
          </a:p>
          <a:p>
            <a:pPr marL="0" marR="0" indent="0" algn="l" defTabSz="1811609" rtl="0" eaLnBrk="1" fontAlgn="auto" latinLnBrk="0" hangingPunct="1">
              <a:lnSpc>
                <a:spcPct val="100000"/>
              </a:lnSpc>
              <a:spcBef>
                <a:spcPts val="0"/>
              </a:spcBef>
              <a:spcAft>
                <a:spcPts val="0"/>
              </a:spcAft>
              <a:buClrTx/>
              <a:buSzTx/>
              <a:buFontTx/>
              <a:buNone/>
              <a:tabLst/>
              <a:defRPr/>
            </a:pPr>
            <a:endParaRPr lang="tr-TR" b="1"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17</a:t>
            </a:fld>
            <a:endParaRPr lang="tr-TR"/>
          </a:p>
        </p:txBody>
      </p:sp>
    </p:spTree>
    <p:extLst>
      <p:ext uri="{BB962C8B-B14F-4D97-AF65-F5344CB8AC3E}">
        <p14:creationId xmlns:p14="http://schemas.microsoft.com/office/powerpoint/2010/main" val="2448967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754EB-CD96-8457-3E96-8D07E9D74D04}"/>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45820D09-1EF0-BAD0-899D-43E5730B7D7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E8A3331-3891-4E38-B64E-6CD970331A5B}"/>
              </a:ext>
            </a:extLst>
          </p:cNvPr>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solidFill>
                  <a:srgbClr val="AB3034"/>
                </a:solidFill>
              </a:rPr>
              <a:t>Örnek Uygulama</a:t>
            </a:r>
            <a:r>
              <a:rPr lang="tr-TR" dirty="0"/>
              <a:t>: Konuya uygun bir resim</a:t>
            </a:r>
            <a:r>
              <a:rPr lang="tr-TR" baseline="0" dirty="0"/>
              <a:t> veya animasyon görseli ile varsa eğitimdeki uygulamadan bahsedilir. Uygulama bölümünden görüntüler verilir. Uygulama birden fazla slayttan oluşabilir. Bu amaçla bu slayt çoğaltılır. </a:t>
            </a:r>
            <a:r>
              <a:rPr lang="tr-TR" dirty="0"/>
              <a:t>Her slayt azami</a:t>
            </a:r>
            <a:r>
              <a:rPr lang="tr-TR" baseline="0" dirty="0"/>
              <a:t> 3 satırlık metin ile desteklenebilir. </a:t>
            </a:r>
            <a:r>
              <a:rPr lang="tr-TR" dirty="0"/>
              <a:t>Bu slayt üzerinde değişiklik </a:t>
            </a:r>
            <a:r>
              <a:rPr lang="tr-TR" b="1" dirty="0"/>
              <a:t>yapılmalıdır. </a:t>
            </a:r>
            <a:r>
              <a:rPr lang="tr-TR" b="0" dirty="0"/>
              <a:t>Eğer eğitime ilişkin bir uygulama yapılmayacaksa</a:t>
            </a:r>
            <a:r>
              <a:rPr lang="tr-TR" b="0" baseline="0" dirty="0"/>
              <a:t>  eğitimde uygulama yapılmayacağını anlatınız veya bu sayfayı </a:t>
            </a:r>
            <a:r>
              <a:rPr lang="tr-TR" b="1" baseline="0" dirty="0"/>
              <a:t>siliniz.</a:t>
            </a:r>
            <a:endParaRPr lang="tr-TR" b="1" dirty="0"/>
          </a:p>
          <a:p>
            <a:pPr marL="0" marR="0" indent="0" algn="l" defTabSz="1811609" rtl="0" eaLnBrk="1" fontAlgn="auto" latinLnBrk="0" hangingPunct="1">
              <a:lnSpc>
                <a:spcPct val="100000"/>
              </a:lnSpc>
              <a:spcBef>
                <a:spcPts val="0"/>
              </a:spcBef>
              <a:spcAft>
                <a:spcPts val="0"/>
              </a:spcAft>
              <a:buClrTx/>
              <a:buSzTx/>
              <a:buFontTx/>
              <a:buNone/>
              <a:tabLst/>
              <a:defRPr/>
            </a:pPr>
            <a:endParaRPr lang="tr-TR" b="1" dirty="0"/>
          </a:p>
        </p:txBody>
      </p:sp>
      <p:sp>
        <p:nvSpPr>
          <p:cNvPr id="4" name="Slayt Numarası Yer Tutucusu 3">
            <a:extLst>
              <a:ext uri="{FF2B5EF4-FFF2-40B4-BE49-F238E27FC236}">
                <a16:creationId xmlns:a16="http://schemas.microsoft.com/office/drawing/2014/main" id="{C431D4EB-3B0B-5FB8-AFF9-D1967C7C7E9B}"/>
              </a:ext>
            </a:extLst>
          </p:cNvPr>
          <p:cNvSpPr>
            <a:spLocks noGrp="1"/>
          </p:cNvSpPr>
          <p:nvPr>
            <p:ph type="sldNum" sz="quarter" idx="10"/>
          </p:nvPr>
        </p:nvSpPr>
        <p:spPr/>
        <p:txBody>
          <a:bodyPr/>
          <a:lstStyle/>
          <a:p>
            <a:fld id="{9321E4BC-D821-44F3-BA3B-1C6614FB4B55}" type="slidenum">
              <a:rPr lang="tr-TR" smtClean="0"/>
              <a:t>18</a:t>
            </a:fld>
            <a:endParaRPr lang="tr-TR"/>
          </a:p>
        </p:txBody>
      </p:sp>
    </p:spTree>
    <p:extLst>
      <p:ext uri="{BB962C8B-B14F-4D97-AF65-F5344CB8AC3E}">
        <p14:creationId xmlns:p14="http://schemas.microsoft.com/office/powerpoint/2010/main" val="912584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solidFill>
                  <a:srgbClr val="AB3034"/>
                </a:solidFill>
              </a:rPr>
              <a:t>Kaynaklar</a:t>
            </a:r>
            <a:r>
              <a:rPr lang="tr-TR" b="1" baseline="0" dirty="0">
                <a:solidFill>
                  <a:srgbClr val="AB3034"/>
                </a:solidFill>
              </a:rPr>
              <a:t> / Kodlar</a:t>
            </a:r>
            <a:r>
              <a:rPr lang="tr-TR" dirty="0"/>
              <a:t>: Konuya uygun bir resim</a:t>
            </a:r>
            <a:r>
              <a:rPr lang="tr-TR" baseline="0" dirty="0"/>
              <a:t> veya animasyon görseli ile varsa eğitimdeki kaynaklardan ve üretilen kodların nereye konulduğu anlatılır. Kodlara öğrencinin nasıl erişeceğine dair bilgi verilir. </a:t>
            </a:r>
            <a:r>
              <a:rPr lang="tr-TR" dirty="0"/>
              <a:t>Her slayt azami</a:t>
            </a:r>
            <a:r>
              <a:rPr lang="tr-TR" baseline="0" dirty="0"/>
              <a:t> 3 satırlık metin ile desteklenebilir. </a:t>
            </a:r>
            <a:r>
              <a:rPr lang="tr-TR" dirty="0"/>
              <a:t>Bu slayt üzerinde değişiklik </a:t>
            </a:r>
            <a:r>
              <a:rPr lang="tr-TR" b="1" dirty="0"/>
              <a:t>yapılmalıdır.</a:t>
            </a:r>
          </a:p>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19</a:t>
            </a:fld>
            <a:endParaRPr lang="tr-TR"/>
          </a:p>
        </p:txBody>
      </p:sp>
    </p:spTree>
    <p:extLst>
      <p:ext uri="{BB962C8B-B14F-4D97-AF65-F5344CB8AC3E}">
        <p14:creationId xmlns:p14="http://schemas.microsoft.com/office/powerpoint/2010/main" val="3702516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t>Bölüm Kapağı: </a:t>
            </a:r>
            <a:r>
              <a:rPr lang="tr-TR" dirty="0"/>
              <a:t>Eğitim </a:t>
            </a:r>
            <a:r>
              <a:rPr lang="tr-TR" dirty="0" err="1"/>
              <a:t>index</a:t>
            </a:r>
            <a:r>
              <a:rPr lang="tr-TR" dirty="0"/>
              <a:t> formunda belirtilen şekilde</a:t>
            </a:r>
            <a:r>
              <a:rPr lang="tr-TR" baseline="0" dirty="0"/>
              <a:t> bu sayfadaki</a:t>
            </a:r>
            <a:r>
              <a:rPr lang="tr-TR" dirty="0"/>
              <a:t> bölüm numarası ve bölüm adı güncellenmiştir. Selamlama</a:t>
            </a:r>
            <a:r>
              <a:rPr lang="tr-TR" baseline="0" dirty="0"/>
              <a:t> yapılır ve k</a:t>
            </a:r>
            <a:r>
              <a:rPr lang="tr-TR" dirty="0"/>
              <a:t>ısaca bu bölümde neler yapılacağı anlatılır.</a:t>
            </a:r>
          </a:p>
        </p:txBody>
      </p:sp>
      <p:sp>
        <p:nvSpPr>
          <p:cNvPr id="4" name="Slayt Numarası Yer Tutucusu 3"/>
          <p:cNvSpPr>
            <a:spLocks noGrp="1"/>
          </p:cNvSpPr>
          <p:nvPr>
            <p:ph type="sldNum" sz="quarter" idx="10"/>
          </p:nvPr>
        </p:nvSpPr>
        <p:spPr/>
        <p:txBody>
          <a:bodyPr/>
          <a:lstStyle/>
          <a:p>
            <a:fld id="{9321E4BC-D821-44F3-BA3B-1C6614FB4B55}" type="slidenum">
              <a:rPr lang="tr-TR" smtClean="0"/>
              <a:t>2</a:t>
            </a:fld>
            <a:endParaRPr lang="tr-TR"/>
          </a:p>
        </p:txBody>
      </p:sp>
    </p:spTree>
    <p:extLst>
      <p:ext uri="{BB962C8B-B14F-4D97-AF65-F5344CB8AC3E}">
        <p14:creationId xmlns:p14="http://schemas.microsoft.com/office/powerpoint/2010/main" val="916097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solidFill>
                  <a:srgbClr val="AB3034"/>
                </a:solidFill>
              </a:rPr>
              <a:t>Sorular ve Sorunlar</a:t>
            </a:r>
            <a:r>
              <a:rPr lang="tr-TR" dirty="0"/>
              <a:t>: Konuya uygun bir resim</a:t>
            </a:r>
            <a:r>
              <a:rPr lang="tr-TR" baseline="0" dirty="0"/>
              <a:t> veya animasyon görseli ile öğrencilerin eğitim boyunca </a:t>
            </a:r>
            <a:r>
              <a:rPr lang="tr-TR" baseline="0"/>
              <a:t>karşılaşacakları olası </a:t>
            </a:r>
            <a:r>
              <a:rPr lang="tr-TR" baseline="0" dirty="0"/>
              <a:t>sorunlar ve bu sorunları nasıl iletecekleri hakkında bilgi verilir. </a:t>
            </a:r>
            <a:r>
              <a:rPr lang="tr-TR" baseline="0"/>
              <a:t>Öğrencilerin gerek sistem ile ilgili gerek eğitim içeriği ile ilgili sorularını </a:t>
            </a:r>
            <a:r>
              <a:rPr lang="tr-TR" baseline="0" dirty="0"/>
              <a:t>iletecekleri e-posta adresi ve telefon numarası yazılır. </a:t>
            </a:r>
            <a:r>
              <a:rPr lang="tr-TR" dirty="0"/>
              <a:t>Her slayt azami</a:t>
            </a:r>
            <a:r>
              <a:rPr lang="tr-TR" baseline="0" dirty="0"/>
              <a:t> 3 satırlık metin ile desteklenebilir. </a:t>
            </a:r>
            <a:r>
              <a:rPr lang="tr-TR" b="1" i="0" dirty="0"/>
              <a:t>Bu slayt üzerinde değişiklik yapılmasına gerek yoktur.</a:t>
            </a:r>
          </a:p>
        </p:txBody>
      </p:sp>
      <p:sp>
        <p:nvSpPr>
          <p:cNvPr id="4" name="Slayt Numarası Yer Tutucusu 3"/>
          <p:cNvSpPr>
            <a:spLocks noGrp="1"/>
          </p:cNvSpPr>
          <p:nvPr>
            <p:ph type="sldNum" sz="quarter" idx="10"/>
          </p:nvPr>
        </p:nvSpPr>
        <p:spPr/>
        <p:txBody>
          <a:bodyPr/>
          <a:lstStyle/>
          <a:p>
            <a:fld id="{9321E4BC-D821-44F3-BA3B-1C6614FB4B55}" type="slidenum">
              <a:rPr lang="tr-TR" smtClean="0"/>
              <a:t>20</a:t>
            </a:fld>
            <a:endParaRPr lang="tr-TR"/>
          </a:p>
        </p:txBody>
      </p:sp>
    </p:spTree>
    <p:extLst>
      <p:ext uri="{BB962C8B-B14F-4D97-AF65-F5344CB8AC3E}">
        <p14:creationId xmlns:p14="http://schemas.microsoft.com/office/powerpoint/2010/main" val="1092283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err="1">
                <a:solidFill>
                  <a:srgbClr val="AB3034"/>
                </a:solidFill>
              </a:rPr>
              <a:t>Güncellemler</a:t>
            </a:r>
            <a:r>
              <a:rPr lang="tr-TR" dirty="0"/>
              <a:t>: Ö</a:t>
            </a:r>
            <a:r>
              <a:rPr lang="tr-TR" baseline="0" dirty="0"/>
              <a:t>ğrencilerin karşılaştıkları soru ve sorunların çözümü için eğitim yayınlandıktan sonra yeni ek videoların çekileceği bilgisi burada verilir. Ek güncelleme vidolarının bu eğitimin sonundaki güncelleme bölümüne ekleneceği söylenir. </a:t>
            </a:r>
            <a:r>
              <a:rPr lang="tr-TR" dirty="0"/>
              <a:t>Her slayt azami</a:t>
            </a:r>
            <a:r>
              <a:rPr lang="tr-TR" baseline="0" dirty="0"/>
              <a:t> 3 satırlık metin ile desteklenebilir. </a:t>
            </a:r>
            <a:r>
              <a:rPr lang="tr-TR" dirty="0"/>
              <a:t>Bu slayt üzerinde değişiklik</a:t>
            </a:r>
            <a:r>
              <a:rPr lang="tr-TR" baseline="0" dirty="0"/>
              <a:t> </a:t>
            </a:r>
            <a:r>
              <a:rPr lang="tr-TR" b="1" baseline="0" dirty="0"/>
              <a:t>yapılabilir</a:t>
            </a:r>
            <a:r>
              <a:rPr lang="tr-TR" b="1" dirty="0"/>
              <a:t>.</a:t>
            </a:r>
          </a:p>
        </p:txBody>
      </p:sp>
      <p:sp>
        <p:nvSpPr>
          <p:cNvPr id="4" name="Slayt Numarası Yer Tutucusu 3"/>
          <p:cNvSpPr>
            <a:spLocks noGrp="1"/>
          </p:cNvSpPr>
          <p:nvPr>
            <p:ph type="sldNum" sz="quarter" idx="10"/>
          </p:nvPr>
        </p:nvSpPr>
        <p:spPr/>
        <p:txBody>
          <a:bodyPr/>
          <a:lstStyle/>
          <a:p>
            <a:fld id="{9321E4BC-D821-44F3-BA3B-1C6614FB4B55}" type="slidenum">
              <a:rPr lang="tr-TR" smtClean="0"/>
              <a:t>21</a:t>
            </a:fld>
            <a:endParaRPr lang="tr-TR"/>
          </a:p>
        </p:txBody>
      </p:sp>
    </p:spTree>
    <p:extLst>
      <p:ext uri="{BB962C8B-B14F-4D97-AF65-F5344CB8AC3E}">
        <p14:creationId xmlns:p14="http://schemas.microsoft.com/office/powerpoint/2010/main" val="388153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Alt Bölüm Kapak Sayfası: </a:t>
            </a:r>
            <a:r>
              <a:rPr lang="tr-TR" dirty="0"/>
              <a:t>Eğitim </a:t>
            </a:r>
            <a:r>
              <a:rPr lang="tr-TR" dirty="0" err="1"/>
              <a:t>index</a:t>
            </a:r>
            <a:r>
              <a:rPr lang="tr-TR" dirty="0"/>
              <a:t> formunda alt bölüme</a:t>
            </a:r>
            <a:r>
              <a:rPr lang="tr-TR" baseline="0" dirty="0"/>
              <a:t> ayrılmış konuya göre bu kapak sayfasındaki «Bölüm Konusu» güncellenir. Ana bölüm adı «Giriş» ise ve bu alt bölümde eğitim hakkında bilgilendirme yapılacağından bölüm konusu alanı «Bilgilendirme» şeklinde güncellenmiştir. </a:t>
            </a:r>
            <a:r>
              <a:rPr lang="tr-TR" dirty="0"/>
              <a:t>Bölümün konusuna</a:t>
            </a:r>
            <a:r>
              <a:rPr lang="tr-TR" baseline="0" dirty="0"/>
              <a:t> ilişkin logo eklenebilir.</a:t>
            </a:r>
            <a:r>
              <a:rPr lang="tr-TR" dirty="0"/>
              <a:t> </a:t>
            </a:r>
          </a:p>
        </p:txBody>
      </p:sp>
      <p:sp>
        <p:nvSpPr>
          <p:cNvPr id="4" name="Slayt Numarası Yer Tutucusu 3"/>
          <p:cNvSpPr>
            <a:spLocks noGrp="1"/>
          </p:cNvSpPr>
          <p:nvPr>
            <p:ph type="sldNum" sz="quarter" idx="10"/>
          </p:nvPr>
        </p:nvSpPr>
        <p:spPr/>
        <p:txBody>
          <a:bodyPr/>
          <a:lstStyle/>
          <a:p>
            <a:fld id="{9321E4BC-D821-44F3-BA3B-1C6614FB4B55}" type="slidenum">
              <a:rPr lang="tr-TR" smtClean="0"/>
              <a:t>3</a:t>
            </a:fld>
            <a:endParaRPr lang="tr-TR"/>
          </a:p>
        </p:txBody>
      </p:sp>
    </p:spTree>
    <p:extLst>
      <p:ext uri="{BB962C8B-B14F-4D97-AF65-F5344CB8AC3E}">
        <p14:creationId xmlns:p14="http://schemas.microsoft.com/office/powerpoint/2010/main" val="1343578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t>Eğitimin Açıklaması: </a:t>
            </a:r>
            <a:r>
              <a:rPr lang="tr-TR" dirty="0"/>
              <a:t>Bu slayt üzerinde değişiklik </a:t>
            </a:r>
            <a:r>
              <a:rPr lang="tr-TR" b="1" dirty="0"/>
              <a:t>yapılmalıdır</a:t>
            </a:r>
            <a:r>
              <a:rPr lang="tr-TR" b="1"/>
              <a:t>.</a:t>
            </a:r>
            <a:r>
              <a:rPr lang="tr-TR"/>
              <a:t> İlk olarak Başlık güncellenir. Konuya </a:t>
            </a:r>
            <a:r>
              <a:rPr lang="tr-TR" dirty="0"/>
              <a:t>uygun bir resim</a:t>
            </a:r>
            <a:r>
              <a:rPr lang="tr-TR" baseline="0" dirty="0"/>
              <a:t> veya animasyon görseli ile eğitimin ne olduğu anlatılır.</a:t>
            </a:r>
            <a:r>
              <a:rPr lang="tr-TR" dirty="0"/>
              <a:t> Her slayt azami</a:t>
            </a:r>
            <a:r>
              <a:rPr lang="tr-TR" baseline="0" dirty="0"/>
              <a:t> 3 satırlık metin ile desteklenebilir.</a:t>
            </a: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4</a:t>
            </a:fld>
            <a:endParaRPr lang="tr-TR"/>
          </a:p>
        </p:txBody>
      </p:sp>
    </p:spTree>
    <p:extLst>
      <p:ext uri="{BB962C8B-B14F-4D97-AF65-F5344CB8AC3E}">
        <p14:creationId xmlns:p14="http://schemas.microsoft.com/office/powerpoint/2010/main" val="1946253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56920-CF65-7DDB-CE75-D96806E8267A}"/>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0B85EF64-F627-9A41-EA78-0BF85C14C4A7}"/>
              </a:ext>
            </a:extLst>
          </p:cNvPr>
          <p:cNvSpPr>
            <a:spLocks noGrp="1" noRot="1" noChangeAspect="1"/>
          </p:cNvSpPr>
          <p:nvPr>
            <p:ph type="sldImg"/>
          </p:nvPr>
        </p:nvSpPr>
        <p:spPr>
          <a:xfrm>
            <a:off x="685800" y="1143000"/>
            <a:ext cx="5486400" cy="3086100"/>
          </a:xfrm>
        </p:spPr>
      </p:sp>
      <p:sp>
        <p:nvSpPr>
          <p:cNvPr id="3" name="Not Yer Tutucusu 2">
            <a:extLst>
              <a:ext uri="{FF2B5EF4-FFF2-40B4-BE49-F238E27FC236}">
                <a16:creationId xmlns:a16="http://schemas.microsoft.com/office/drawing/2014/main" id="{83724231-DAD1-FDEB-028A-26829B469BCA}"/>
              </a:ext>
            </a:extLst>
          </p:cNvPr>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t>Eğitimin Açıklaması: </a:t>
            </a:r>
            <a:r>
              <a:rPr lang="tr-TR" dirty="0"/>
              <a:t>Bu slayt üzerinde değişiklik </a:t>
            </a:r>
            <a:r>
              <a:rPr lang="tr-TR" b="1" dirty="0"/>
              <a:t>yapılmalıdır</a:t>
            </a:r>
            <a:r>
              <a:rPr lang="tr-TR" b="1"/>
              <a:t>.</a:t>
            </a:r>
            <a:r>
              <a:rPr lang="tr-TR"/>
              <a:t> İlk olarak Başlık güncellenir. Konuya </a:t>
            </a:r>
            <a:r>
              <a:rPr lang="tr-TR" dirty="0"/>
              <a:t>uygun bir resim</a:t>
            </a:r>
            <a:r>
              <a:rPr lang="tr-TR" baseline="0" dirty="0"/>
              <a:t> veya animasyon görseli ile eğitimin ne olduğu anlatılır.</a:t>
            </a:r>
            <a:r>
              <a:rPr lang="tr-TR" dirty="0"/>
              <a:t> Her slayt azami</a:t>
            </a:r>
            <a:r>
              <a:rPr lang="tr-TR" baseline="0" dirty="0"/>
              <a:t> 3 satırlık metin ile desteklenebilir.</a:t>
            </a:r>
            <a:endParaRPr lang="tr-TR" dirty="0"/>
          </a:p>
        </p:txBody>
      </p:sp>
      <p:sp>
        <p:nvSpPr>
          <p:cNvPr id="4" name="Slayt Numarası Yer Tutucusu 3">
            <a:extLst>
              <a:ext uri="{FF2B5EF4-FFF2-40B4-BE49-F238E27FC236}">
                <a16:creationId xmlns:a16="http://schemas.microsoft.com/office/drawing/2014/main" id="{00B01955-029A-3E60-6299-CB324BDF6BEF}"/>
              </a:ext>
            </a:extLst>
          </p:cNvPr>
          <p:cNvSpPr>
            <a:spLocks noGrp="1"/>
          </p:cNvSpPr>
          <p:nvPr>
            <p:ph type="sldNum" sz="quarter" idx="10"/>
          </p:nvPr>
        </p:nvSpPr>
        <p:spPr/>
        <p:txBody>
          <a:bodyPr/>
          <a:lstStyle/>
          <a:p>
            <a:fld id="{9321E4BC-D821-44F3-BA3B-1C6614FB4B55}" type="slidenum">
              <a:rPr lang="tr-TR" smtClean="0"/>
              <a:t>5</a:t>
            </a:fld>
            <a:endParaRPr lang="tr-TR"/>
          </a:p>
        </p:txBody>
      </p:sp>
    </p:spTree>
    <p:extLst>
      <p:ext uri="{BB962C8B-B14F-4D97-AF65-F5344CB8AC3E}">
        <p14:creationId xmlns:p14="http://schemas.microsoft.com/office/powerpoint/2010/main" val="2115876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t>Amaç / Hedef: </a:t>
            </a:r>
            <a:r>
              <a:rPr lang="tr-TR" dirty="0"/>
              <a:t>Konuya uygun bir resim</a:t>
            </a:r>
            <a:r>
              <a:rPr lang="tr-TR" baseline="0" dirty="0"/>
              <a:t> veya animasyon görseli ile </a:t>
            </a:r>
            <a:r>
              <a:rPr lang="tr-TR" baseline="0"/>
              <a:t>eğitimin hedefi/amacı </a:t>
            </a:r>
            <a:r>
              <a:rPr lang="tr-TR" baseline="0" dirty="0"/>
              <a:t>anlatılır.</a:t>
            </a:r>
            <a:r>
              <a:rPr lang="tr-TR" dirty="0"/>
              <a:t> Her slayt azami</a:t>
            </a:r>
            <a:r>
              <a:rPr lang="tr-TR" baseline="0" dirty="0"/>
              <a:t> 3 satırlık metin ile desteklenebilir. </a:t>
            </a:r>
            <a:r>
              <a:rPr lang="tr-TR" dirty="0"/>
              <a:t>Bu slayt üzerinde değişiklik </a:t>
            </a:r>
            <a:r>
              <a:rPr lang="tr-TR" b="1" dirty="0"/>
              <a:t>yapılabilir. </a:t>
            </a:r>
          </a:p>
        </p:txBody>
      </p:sp>
      <p:sp>
        <p:nvSpPr>
          <p:cNvPr id="4" name="Slayt Numarası Yer Tutucusu 3"/>
          <p:cNvSpPr>
            <a:spLocks noGrp="1"/>
          </p:cNvSpPr>
          <p:nvPr>
            <p:ph type="sldNum" sz="quarter" idx="10"/>
          </p:nvPr>
        </p:nvSpPr>
        <p:spPr/>
        <p:txBody>
          <a:bodyPr/>
          <a:lstStyle/>
          <a:p>
            <a:fld id="{9321E4BC-D821-44F3-BA3B-1C6614FB4B55}" type="slidenum">
              <a:rPr lang="tr-TR" smtClean="0"/>
              <a:t>6</a:t>
            </a:fld>
            <a:endParaRPr lang="tr-TR"/>
          </a:p>
        </p:txBody>
      </p:sp>
    </p:spTree>
    <p:extLst>
      <p:ext uri="{BB962C8B-B14F-4D97-AF65-F5344CB8AC3E}">
        <p14:creationId xmlns:p14="http://schemas.microsoft.com/office/powerpoint/2010/main" val="1252136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dirty="0"/>
              <a:t>Seviye / Nitelik: </a:t>
            </a:r>
            <a:r>
              <a:rPr lang="tr-TR" dirty="0"/>
              <a:t>Konuya uygun bir resim</a:t>
            </a:r>
            <a:r>
              <a:rPr lang="tr-TR" baseline="0" dirty="0"/>
              <a:t> veya animasyon görseli ile eğitimin </a:t>
            </a:r>
            <a:r>
              <a:rPr lang="tr-TR" dirty="0"/>
              <a:t>giriş / ileri seviyesi olduğu anlatılır. Eğitim içerisinde yapılandırma / uygulama / kodlama olup olmayacağı söylenir. Her slayt azami</a:t>
            </a:r>
            <a:r>
              <a:rPr lang="tr-TR" baseline="0" dirty="0"/>
              <a:t> 3 satırlık metin ile desteklenebilir. </a:t>
            </a:r>
            <a:r>
              <a:rPr lang="tr-TR" dirty="0"/>
              <a:t>Bu slayt üzerinde değişiklik </a:t>
            </a:r>
            <a:r>
              <a:rPr lang="tr-TR" b="1" dirty="0"/>
              <a:t>yapılabilir. </a:t>
            </a:r>
          </a:p>
        </p:txBody>
      </p:sp>
      <p:sp>
        <p:nvSpPr>
          <p:cNvPr id="4" name="Slayt Numarası Yer Tutucusu 3"/>
          <p:cNvSpPr>
            <a:spLocks noGrp="1"/>
          </p:cNvSpPr>
          <p:nvPr>
            <p:ph type="sldNum" sz="quarter" idx="10"/>
          </p:nvPr>
        </p:nvSpPr>
        <p:spPr/>
        <p:txBody>
          <a:bodyPr/>
          <a:lstStyle/>
          <a:p>
            <a:fld id="{9321E4BC-D821-44F3-BA3B-1C6614FB4B55}" type="slidenum">
              <a:rPr lang="tr-TR" smtClean="0"/>
              <a:t>7</a:t>
            </a:fld>
            <a:endParaRPr lang="tr-TR"/>
          </a:p>
        </p:txBody>
      </p:sp>
    </p:spTree>
    <p:extLst>
      <p:ext uri="{BB962C8B-B14F-4D97-AF65-F5344CB8AC3E}">
        <p14:creationId xmlns:p14="http://schemas.microsoft.com/office/powerpoint/2010/main" val="291729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dirty="0"/>
              <a:t>Seviye / Nitelik: </a:t>
            </a:r>
            <a:r>
              <a:rPr lang="tr-TR" dirty="0"/>
              <a:t>Konuya uygun bir resim</a:t>
            </a:r>
            <a:r>
              <a:rPr lang="tr-TR" baseline="0" dirty="0"/>
              <a:t> veya animasyon görseli ile eğitimin </a:t>
            </a:r>
            <a:r>
              <a:rPr lang="tr-TR" dirty="0"/>
              <a:t>giriş / ileri seviyesi olduğu anlatılır. Eğitim içerisinde yapılandırma / uygulama / kodlama olup olmayacağı söylenir. Her slayt azami</a:t>
            </a:r>
            <a:r>
              <a:rPr lang="tr-TR" baseline="0" dirty="0"/>
              <a:t> 3 satırlık metin ile desteklenebilir. </a:t>
            </a:r>
            <a:r>
              <a:rPr lang="tr-TR" dirty="0"/>
              <a:t>Bu slayt üzerinde değişiklik </a:t>
            </a:r>
            <a:r>
              <a:rPr lang="tr-TR" b="1" dirty="0"/>
              <a:t>yapılabilir. </a:t>
            </a:r>
          </a:p>
        </p:txBody>
      </p:sp>
      <p:sp>
        <p:nvSpPr>
          <p:cNvPr id="4" name="Slayt Numarası Yer Tutucusu 3"/>
          <p:cNvSpPr>
            <a:spLocks noGrp="1"/>
          </p:cNvSpPr>
          <p:nvPr>
            <p:ph type="sldNum" sz="quarter" idx="10"/>
          </p:nvPr>
        </p:nvSpPr>
        <p:spPr/>
        <p:txBody>
          <a:bodyPr/>
          <a:lstStyle/>
          <a:p>
            <a:fld id="{9321E4BC-D821-44F3-BA3B-1C6614FB4B55}" type="slidenum">
              <a:rPr lang="tr-TR" smtClean="0"/>
              <a:t>8</a:t>
            </a:fld>
            <a:endParaRPr lang="tr-TR"/>
          </a:p>
        </p:txBody>
      </p:sp>
    </p:spTree>
    <p:extLst>
      <p:ext uri="{BB962C8B-B14F-4D97-AF65-F5344CB8AC3E}">
        <p14:creationId xmlns:p14="http://schemas.microsoft.com/office/powerpoint/2010/main" val="430024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r>
              <a:rPr lang="tr-TR" b="1" dirty="0"/>
              <a:t>Ön Koşul: </a:t>
            </a:r>
            <a:r>
              <a:rPr lang="tr-TR" dirty="0"/>
              <a:t>Konuya uygun bir resim</a:t>
            </a:r>
            <a:r>
              <a:rPr lang="tr-TR" baseline="0" dirty="0"/>
              <a:t> veya animasyon görseli ile eğitimin </a:t>
            </a:r>
            <a:r>
              <a:rPr lang="tr-TR" dirty="0"/>
              <a:t>öncesinde alınması</a:t>
            </a:r>
            <a:r>
              <a:rPr lang="tr-TR" baseline="0" dirty="0"/>
              <a:t> gereken eğitimler ve bilinmesi gereken konular</a:t>
            </a:r>
            <a:r>
              <a:rPr lang="tr-TR" dirty="0"/>
              <a:t> anlatılır. Ön koşullar içinde olan BTK Akademi eğitimlerine referans verilebilir. Her slayt azami</a:t>
            </a:r>
            <a:r>
              <a:rPr lang="tr-TR" baseline="0" dirty="0"/>
              <a:t> 3 satırlık metin ile desteklenebilir. </a:t>
            </a:r>
            <a:r>
              <a:rPr lang="tr-TR" dirty="0"/>
              <a:t>Bu slayt üzerinde değişiklik </a:t>
            </a:r>
            <a:r>
              <a:rPr lang="tr-TR" b="1" dirty="0"/>
              <a:t>yapılabilir. </a:t>
            </a:r>
          </a:p>
        </p:txBody>
      </p:sp>
      <p:sp>
        <p:nvSpPr>
          <p:cNvPr id="4" name="Slayt Numarası Yer Tutucusu 3"/>
          <p:cNvSpPr>
            <a:spLocks noGrp="1"/>
          </p:cNvSpPr>
          <p:nvPr>
            <p:ph type="sldNum" sz="quarter" idx="10"/>
          </p:nvPr>
        </p:nvSpPr>
        <p:spPr/>
        <p:txBody>
          <a:bodyPr/>
          <a:lstStyle/>
          <a:p>
            <a:fld id="{9321E4BC-D821-44F3-BA3B-1C6614FB4B55}" type="slidenum">
              <a:rPr lang="tr-TR" smtClean="0"/>
              <a:t>9</a:t>
            </a:fld>
            <a:endParaRPr lang="tr-TR"/>
          </a:p>
        </p:txBody>
      </p:sp>
    </p:spTree>
    <p:extLst>
      <p:ext uri="{BB962C8B-B14F-4D97-AF65-F5344CB8AC3E}">
        <p14:creationId xmlns:p14="http://schemas.microsoft.com/office/powerpoint/2010/main" val="1382021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B376ED00-F09C-411E-B917-3F47217C2D23}" type="datetimeFigureOut">
              <a:rPr lang="tr-TR" smtClean="0"/>
              <a:t>14.07.2025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84504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14.07.2025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404830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14.07.2025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620472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14.07.2025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78637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B376ED00-F09C-411E-B917-3F47217C2D23}" type="datetimeFigureOut">
              <a:rPr lang="tr-TR" smtClean="0"/>
              <a:t>14.07.2025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426733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B376ED00-F09C-411E-B917-3F47217C2D23}" type="datetimeFigureOut">
              <a:rPr lang="tr-TR" smtClean="0"/>
              <a:t>14.07.2025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312701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B376ED00-F09C-411E-B917-3F47217C2D23}" type="datetimeFigureOut">
              <a:rPr lang="tr-TR" smtClean="0"/>
              <a:t>14.07.2025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65622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B376ED00-F09C-411E-B917-3F47217C2D23}" type="datetimeFigureOut">
              <a:rPr lang="tr-TR" smtClean="0"/>
              <a:t>14.07.2025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68283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B376ED00-F09C-411E-B917-3F47217C2D23}" type="datetimeFigureOut">
              <a:rPr lang="tr-TR" smtClean="0"/>
              <a:t>14.07.2025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2297889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B376ED00-F09C-411E-B917-3F47217C2D23}" type="datetimeFigureOut">
              <a:rPr lang="tr-TR" smtClean="0"/>
              <a:t>14.07.2025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071691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B376ED00-F09C-411E-B917-3F47217C2D23}" type="datetimeFigureOut">
              <a:rPr lang="tr-TR" smtClean="0"/>
              <a:t>14.07.2025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548942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6ED00-F09C-411E-B917-3F47217C2D23}" type="datetimeFigureOut">
              <a:rPr lang="tr-TR" smtClean="0"/>
              <a:t>14.07.2025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E8904-6202-4D0A-9F84-1F33994AC65B}" type="slidenum">
              <a:rPr lang="tr-TR" smtClean="0"/>
              <a:t>‹#›</a:t>
            </a:fld>
            <a:endParaRPr lang="tr-TR"/>
          </a:p>
        </p:txBody>
      </p:sp>
    </p:spTree>
    <p:extLst>
      <p:ext uri="{BB962C8B-B14F-4D97-AF65-F5344CB8AC3E}">
        <p14:creationId xmlns:p14="http://schemas.microsoft.com/office/powerpoint/2010/main" val="1174452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Metin kutusu 79"/>
          <p:cNvSpPr txBox="1"/>
          <p:nvPr/>
        </p:nvSpPr>
        <p:spPr>
          <a:xfrm>
            <a:off x="6514434" y="5094401"/>
            <a:ext cx="4891964" cy="460790"/>
          </a:xfrm>
          <a:prstGeom prst="rect">
            <a:avLst/>
          </a:prstGeom>
          <a:noFill/>
        </p:spPr>
        <p:txBody>
          <a:bodyPr wrap="square" lIns="90575" tIns="45287" rIns="90575" bIns="45287" rtlCol="0">
            <a:spAutoFit/>
          </a:bodyPr>
          <a:lstStyle/>
          <a:p>
            <a:pPr algn="r"/>
            <a:r>
              <a:rPr lang="tr-TR" sz="2400" b="1" dirty="0">
                <a:solidFill>
                  <a:schemeClr val="tx1">
                    <a:lumMod val="85000"/>
                    <a:lumOff val="15000"/>
                  </a:schemeClr>
                </a:solidFill>
                <a:latin typeface="+mj-lt"/>
                <a:ea typeface="Segoe UI Historic" panose="020B0502040204020203" pitchFamily="34" charset="0"/>
                <a:cs typeface="Segoe UI Light" panose="020B0502040204020203" pitchFamily="34" charset="0"/>
              </a:rPr>
              <a:t>Prof. Dr. Murat KARAKAYA</a:t>
            </a:r>
          </a:p>
        </p:txBody>
      </p:sp>
      <p:sp>
        <p:nvSpPr>
          <p:cNvPr id="81" name="Metin kutusu 80"/>
          <p:cNvSpPr txBox="1"/>
          <p:nvPr/>
        </p:nvSpPr>
        <p:spPr>
          <a:xfrm>
            <a:off x="4951141" y="3854031"/>
            <a:ext cx="6455257" cy="1322565"/>
          </a:xfrm>
          <a:prstGeom prst="rect">
            <a:avLst/>
          </a:prstGeom>
          <a:noFill/>
        </p:spPr>
        <p:txBody>
          <a:bodyPr wrap="square" lIns="90575" tIns="45287" rIns="90575" bIns="45287" rtlCol="0">
            <a:spAutoFit/>
          </a:bodyPr>
          <a:lstStyle/>
          <a:p>
            <a:pPr algn="r"/>
            <a:r>
              <a:rPr lang="tr-TR" sz="4000" b="1" dirty="0">
                <a:ea typeface="Segoe UI Historic" panose="020B0502040204020203" pitchFamily="34" charset="0"/>
                <a:cs typeface="Segoe UI Light" panose="020B0502040204020203" pitchFamily="34" charset="0"/>
              </a:rPr>
              <a:t>Erişim Destekli Üretim (RAG) Tabanlı Sohbet Botları</a:t>
            </a:r>
          </a:p>
        </p:txBody>
      </p:sp>
      <p:sp>
        <p:nvSpPr>
          <p:cNvPr id="4" name="AutoShape 3"/>
          <p:cNvSpPr>
            <a:spLocks noChangeAspect="1" noChangeArrowheads="1" noTextEdit="1"/>
          </p:cNvSpPr>
          <p:nvPr/>
        </p:nvSpPr>
        <p:spPr bwMode="auto">
          <a:xfrm>
            <a:off x="0" y="89912"/>
            <a:ext cx="12192000" cy="389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5" name="Freeform 5"/>
          <p:cNvSpPr>
            <a:spLocks/>
          </p:cNvSpPr>
          <p:nvPr/>
        </p:nvSpPr>
        <p:spPr bwMode="auto">
          <a:xfrm>
            <a:off x="3175" y="-1528"/>
            <a:ext cx="11283215" cy="2669208"/>
          </a:xfrm>
          <a:custGeom>
            <a:avLst/>
            <a:gdLst>
              <a:gd name="T0" fmla="*/ 0 w 14216"/>
              <a:gd name="T1" fmla="*/ 0 h 3363"/>
              <a:gd name="T2" fmla="*/ 0 w 14216"/>
              <a:gd name="T3" fmla="*/ 2756 h 3363"/>
              <a:gd name="T4" fmla="*/ 92 w 14216"/>
              <a:gd name="T5" fmla="*/ 2804 h 3363"/>
              <a:gd name="T6" fmla="*/ 210 w 14216"/>
              <a:gd name="T7" fmla="*/ 2856 h 3363"/>
              <a:gd name="T8" fmla="*/ 372 w 14216"/>
              <a:gd name="T9" fmla="*/ 2920 h 3363"/>
              <a:gd name="T10" fmla="*/ 582 w 14216"/>
              <a:gd name="T11" fmla="*/ 2994 h 3363"/>
              <a:gd name="T12" fmla="*/ 839 w 14216"/>
              <a:gd name="T13" fmla="*/ 3071 h 3363"/>
              <a:gd name="T14" fmla="*/ 1143 w 14216"/>
              <a:gd name="T15" fmla="*/ 3147 h 3363"/>
              <a:gd name="T16" fmla="*/ 1495 w 14216"/>
              <a:gd name="T17" fmla="*/ 3219 h 3363"/>
              <a:gd name="T18" fmla="*/ 1788 w 14216"/>
              <a:gd name="T19" fmla="*/ 3267 h 3363"/>
              <a:gd name="T20" fmla="*/ 2000 w 14216"/>
              <a:gd name="T21" fmla="*/ 3295 h 3363"/>
              <a:gd name="T22" fmla="*/ 2224 w 14216"/>
              <a:gd name="T23" fmla="*/ 3319 h 3363"/>
              <a:gd name="T24" fmla="*/ 2460 w 14216"/>
              <a:gd name="T25" fmla="*/ 3337 h 3363"/>
              <a:gd name="T26" fmla="*/ 2706 w 14216"/>
              <a:gd name="T27" fmla="*/ 3351 h 3363"/>
              <a:gd name="T28" fmla="*/ 2965 w 14216"/>
              <a:gd name="T29" fmla="*/ 3361 h 3363"/>
              <a:gd name="T30" fmla="*/ 3237 w 14216"/>
              <a:gd name="T31" fmla="*/ 3363 h 3363"/>
              <a:gd name="T32" fmla="*/ 3521 w 14216"/>
              <a:gd name="T33" fmla="*/ 3359 h 3363"/>
              <a:gd name="T34" fmla="*/ 3815 w 14216"/>
              <a:gd name="T35" fmla="*/ 3347 h 3363"/>
              <a:gd name="T36" fmla="*/ 4123 w 14216"/>
              <a:gd name="T37" fmla="*/ 3329 h 3363"/>
              <a:gd name="T38" fmla="*/ 4442 w 14216"/>
              <a:gd name="T39" fmla="*/ 3301 h 3363"/>
              <a:gd name="T40" fmla="*/ 4774 w 14216"/>
              <a:gd name="T41" fmla="*/ 3265 h 3363"/>
              <a:gd name="T42" fmla="*/ 5118 w 14216"/>
              <a:gd name="T43" fmla="*/ 3217 h 3363"/>
              <a:gd name="T44" fmla="*/ 5473 w 14216"/>
              <a:gd name="T45" fmla="*/ 3161 h 3363"/>
              <a:gd name="T46" fmla="*/ 5841 w 14216"/>
              <a:gd name="T47" fmla="*/ 3095 h 3363"/>
              <a:gd name="T48" fmla="*/ 6029 w 14216"/>
              <a:gd name="T49" fmla="*/ 3058 h 3363"/>
              <a:gd name="T50" fmla="*/ 6417 w 14216"/>
              <a:gd name="T51" fmla="*/ 2940 h 3363"/>
              <a:gd name="T52" fmla="*/ 6784 w 14216"/>
              <a:gd name="T53" fmla="*/ 2820 h 3363"/>
              <a:gd name="T54" fmla="*/ 7134 w 14216"/>
              <a:gd name="T55" fmla="*/ 2700 h 3363"/>
              <a:gd name="T56" fmla="*/ 7464 w 14216"/>
              <a:gd name="T57" fmla="*/ 2582 h 3363"/>
              <a:gd name="T58" fmla="*/ 7777 w 14216"/>
              <a:gd name="T59" fmla="*/ 2462 h 3363"/>
              <a:gd name="T60" fmla="*/ 8075 w 14216"/>
              <a:gd name="T61" fmla="*/ 2342 h 3363"/>
              <a:gd name="T62" fmla="*/ 8359 w 14216"/>
              <a:gd name="T63" fmla="*/ 2222 h 3363"/>
              <a:gd name="T64" fmla="*/ 8888 w 14216"/>
              <a:gd name="T65" fmla="*/ 1984 h 3363"/>
              <a:gd name="T66" fmla="*/ 9372 w 14216"/>
              <a:gd name="T67" fmla="*/ 1751 h 3363"/>
              <a:gd name="T68" fmla="*/ 9824 w 14216"/>
              <a:gd name="T69" fmla="*/ 1525 h 3363"/>
              <a:gd name="T70" fmla="*/ 10457 w 14216"/>
              <a:gd name="T71" fmla="*/ 1197 h 3363"/>
              <a:gd name="T72" fmla="*/ 10863 w 14216"/>
              <a:gd name="T73" fmla="*/ 993 h 3363"/>
              <a:gd name="T74" fmla="*/ 11268 w 14216"/>
              <a:gd name="T75" fmla="*/ 799 h 3363"/>
              <a:gd name="T76" fmla="*/ 11578 w 14216"/>
              <a:gd name="T77" fmla="*/ 663 h 3363"/>
              <a:gd name="T78" fmla="*/ 11790 w 14216"/>
              <a:gd name="T79" fmla="*/ 578 h 3363"/>
              <a:gd name="T80" fmla="*/ 12006 w 14216"/>
              <a:gd name="T81" fmla="*/ 498 h 3363"/>
              <a:gd name="T82" fmla="*/ 12228 w 14216"/>
              <a:gd name="T83" fmla="*/ 420 h 3363"/>
              <a:gd name="T84" fmla="*/ 12457 w 14216"/>
              <a:gd name="T85" fmla="*/ 346 h 3363"/>
              <a:gd name="T86" fmla="*/ 12697 w 14216"/>
              <a:gd name="T87" fmla="*/ 278 h 3363"/>
              <a:gd name="T88" fmla="*/ 12945 w 14216"/>
              <a:gd name="T89" fmla="*/ 216 h 3363"/>
              <a:gd name="T90" fmla="*/ 13205 w 14216"/>
              <a:gd name="T91" fmla="*/ 158 h 3363"/>
              <a:gd name="T92" fmla="*/ 13477 w 14216"/>
              <a:gd name="T93" fmla="*/ 106 h 3363"/>
              <a:gd name="T94" fmla="*/ 13760 w 14216"/>
              <a:gd name="T95" fmla="*/ 58 h 3363"/>
              <a:gd name="T96" fmla="*/ 14060 w 14216"/>
              <a:gd name="T97" fmla="*/ 18 h 3363"/>
              <a:gd name="T98" fmla="*/ 14216 w 14216"/>
              <a:gd name="T99" fmla="*/ 0 h 3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216" h="3363">
                <a:moveTo>
                  <a:pt x="14216" y="0"/>
                </a:moveTo>
                <a:lnTo>
                  <a:pt x="0" y="0"/>
                </a:lnTo>
                <a:lnTo>
                  <a:pt x="0" y="2756"/>
                </a:lnTo>
                <a:lnTo>
                  <a:pt x="0" y="2756"/>
                </a:lnTo>
                <a:lnTo>
                  <a:pt x="24" y="2768"/>
                </a:lnTo>
                <a:lnTo>
                  <a:pt x="92" y="2804"/>
                </a:lnTo>
                <a:lnTo>
                  <a:pt x="146" y="2828"/>
                </a:lnTo>
                <a:lnTo>
                  <a:pt x="210" y="2856"/>
                </a:lnTo>
                <a:lnTo>
                  <a:pt x="284" y="2886"/>
                </a:lnTo>
                <a:lnTo>
                  <a:pt x="372" y="2920"/>
                </a:lnTo>
                <a:lnTo>
                  <a:pt x="472" y="2956"/>
                </a:lnTo>
                <a:lnTo>
                  <a:pt x="582" y="2994"/>
                </a:lnTo>
                <a:lnTo>
                  <a:pt x="705" y="3032"/>
                </a:lnTo>
                <a:lnTo>
                  <a:pt x="839" y="3071"/>
                </a:lnTo>
                <a:lnTo>
                  <a:pt x="985" y="3109"/>
                </a:lnTo>
                <a:lnTo>
                  <a:pt x="1143" y="3147"/>
                </a:lnTo>
                <a:lnTo>
                  <a:pt x="1313" y="3185"/>
                </a:lnTo>
                <a:lnTo>
                  <a:pt x="1495" y="3219"/>
                </a:lnTo>
                <a:lnTo>
                  <a:pt x="1689" y="3251"/>
                </a:lnTo>
                <a:lnTo>
                  <a:pt x="1788" y="3267"/>
                </a:lnTo>
                <a:lnTo>
                  <a:pt x="1894" y="3281"/>
                </a:lnTo>
                <a:lnTo>
                  <a:pt x="2000" y="3295"/>
                </a:lnTo>
                <a:lnTo>
                  <a:pt x="2110" y="3307"/>
                </a:lnTo>
                <a:lnTo>
                  <a:pt x="2224" y="3319"/>
                </a:lnTo>
                <a:lnTo>
                  <a:pt x="2340" y="3329"/>
                </a:lnTo>
                <a:lnTo>
                  <a:pt x="2460" y="3337"/>
                </a:lnTo>
                <a:lnTo>
                  <a:pt x="2582" y="3345"/>
                </a:lnTo>
                <a:lnTo>
                  <a:pt x="2706" y="3351"/>
                </a:lnTo>
                <a:lnTo>
                  <a:pt x="2836" y="3357"/>
                </a:lnTo>
                <a:lnTo>
                  <a:pt x="2965" y="3361"/>
                </a:lnTo>
                <a:lnTo>
                  <a:pt x="3099" y="3363"/>
                </a:lnTo>
                <a:lnTo>
                  <a:pt x="3237" y="3363"/>
                </a:lnTo>
                <a:lnTo>
                  <a:pt x="3377" y="3363"/>
                </a:lnTo>
                <a:lnTo>
                  <a:pt x="3521" y="3359"/>
                </a:lnTo>
                <a:lnTo>
                  <a:pt x="3667" y="3355"/>
                </a:lnTo>
                <a:lnTo>
                  <a:pt x="3815" y="3347"/>
                </a:lnTo>
                <a:lnTo>
                  <a:pt x="3969" y="3339"/>
                </a:lnTo>
                <a:lnTo>
                  <a:pt x="4123" y="3329"/>
                </a:lnTo>
                <a:lnTo>
                  <a:pt x="4280" y="3315"/>
                </a:lnTo>
                <a:lnTo>
                  <a:pt x="4442" y="3301"/>
                </a:lnTo>
                <a:lnTo>
                  <a:pt x="4606" y="3283"/>
                </a:lnTo>
                <a:lnTo>
                  <a:pt x="4774" y="3265"/>
                </a:lnTo>
                <a:lnTo>
                  <a:pt x="4944" y="3243"/>
                </a:lnTo>
                <a:lnTo>
                  <a:pt x="5118" y="3217"/>
                </a:lnTo>
                <a:lnTo>
                  <a:pt x="5294" y="3191"/>
                </a:lnTo>
                <a:lnTo>
                  <a:pt x="5473" y="3161"/>
                </a:lnTo>
                <a:lnTo>
                  <a:pt x="5655" y="3129"/>
                </a:lnTo>
                <a:lnTo>
                  <a:pt x="5841" y="3095"/>
                </a:lnTo>
                <a:lnTo>
                  <a:pt x="6029" y="3058"/>
                </a:lnTo>
                <a:lnTo>
                  <a:pt x="6029" y="3058"/>
                </a:lnTo>
                <a:lnTo>
                  <a:pt x="6227" y="2998"/>
                </a:lnTo>
                <a:lnTo>
                  <a:pt x="6417" y="2940"/>
                </a:lnTo>
                <a:lnTo>
                  <a:pt x="6604" y="2880"/>
                </a:lnTo>
                <a:lnTo>
                  <a:pt x="6784" y="2820"/>
                </a:lnTo>
                <a:lnTo>
                  <a:pt x="6962" y="2760"/>
                </a:lnTo>
                <a:lnTo>
                  <a:pt x="7134" y="2700"/>
                </a:lnTo>
                <a:lnTo>
                  <a:pt x="7302" y="2642"/>
                </a:lnTo>
                <a:lnTo>
                  <a:pt x="7464" y="2582"/>
                </a:lnTo>
                <a:lnTo>
                  <a:pt x="7624" y="2522"/>
                </a:lnTo>
                <a:lnTo>
                  <a:pt x="7777" y="2462"/>
                </a:lnTo>
                <a:lnTo>
                  <a:pt x="7929" y="2402"/>
                </a:lnTo>
                <a:lnTo>
                  <a:pt x="8075" y="2342"/>
                </a:lnTo>
                <a:lnTo>
                  <a:pt x="8219" y="2282"/>
                </a:lnTo>
                <a:lnTo>
                  <a:pt x="8359" y="2222"/>
                </a:lnTo>
                <a:lnTo>
                  <a:pt x="8631" y="2102"/>
                </a:lnTo>
                <a:lnTo>
                  <a:pt x="8888" y="1984"/>
                </a:lnTo>
                <a:lnTo>
                  <a:pt x="9136" y="1866"/>
                </a:lnTo>
                <a:lnTo>
                  <a:pt x="9372" y="1751"/>
                </a:lnTo>
                <a:lnTo>
                  <a:pt x="9602" y="1637"/>
                </a:lnTo>
                <a:lnTo>
                  <a:pt x="9824" y="1525"/>
                </a:lnTo>
                <a:lnTo>
                  <a:pt x="10040" y="1413"/>
                </a:lnTo>
                <a:lnTo>
                  <a:pt x="10457" y="1197"/>
                </a:lnTo>
                <a:lnTo>
                  <a:pt x="10661" y="1093"/>
                </a:lnTo>
                <a:lnTo>
                  <a:pt x="10863" y="993"/>
                </a:lnTo>
                <a:lnTo>
                  <a:pt x="11067" y="895"/>
                </a:lnTo>
                <a:lnTo>
                  <a:pt x="11268" y="799"/>
                </a:lnTo>
                <a:lnTo>
                  <a:pt x="11474" y="707"/>
                </a:lnTo>
                <a:lnTo>
                  <a:pt x="11578" y="663"/>
                </a:lnTo>
                <a:lnTo>
                  <a:pt x="11684" y="621"/>
                </a:lnTo>
                <a:lnTo>
                  <a:pt x="11790" y="578"/>
                </a:lnTo>
                <a:lnTo>
                  <a:pt x="11898" y="538"/>
                </a:lnTo>
                <a:lnTo>
                  <a:pt x="12006" y="498"/>
                </a:lnTo>
                <a:lnTo>
                  <a:pt x="12116" y="458"/>
                </a:lnTo>
                <a:lnTo>
                  <a:pt x="12228" y="420"/>
                </a:lnTo>
                <a:lnTo>
                  <a:pt x="12342" y="382"/>
                </a:lnTo>
                <a:lnTo>
                  <a:pt x="12457" y="346"/>
                </a:lnTo>
                <a:lnTo>
                  <a:pt x="12577" y="312"/>
                </a:lnTo>
                <a:lnTo>
                  <a:pt x="12697" y="278"/>
                </a:lnTo>
                <a:lnTo>
                  <a:pt x="12819" y="246"/>
                </a:lnTo>
                <a:lnTo>
                  <a:pt x="12945" y="216"/>
                </a:lnTo>
                <a:lnTo>
                  <a:pt x="13073" y="186"/>
                </a:lnTo>
                <a:lnTo>
                  <a:pt x="13205" y="158"/>
                </a:lnTo>
                <a:lnTo>
                  <a:pt x="13339" y="130"/>
                </a:lnTo>
                <a:lnTo>
                  <a:pt x="13477" y="106"/>
                </a:lnTo>
                <a:lnTo>
                  <a:pt x="13616" y="82"/>
                </a:lnTo>
                <a:lnTo>
                  <a:pt x="13760" y="58"/>
                </a:lnTo>
                <a:lnTo>
                  <a:pt x="13908" y="38"/>
                </a:lnTo>
                <a:lnTo>
                  <a:pt x="14060" y="18"/>
                </a:lnTo>
                <a:lnTo>
                  <a:pt x="14216" y="0"/>
                </a:lnTo>
                <a:lnTo>
                  <a:pt x="14216"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1431832" y="1159023"/>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1444531" y="741538"/>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1031015" y="481998"/>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1164356" y="590736"/>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1307221" y="738363"/>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1449293" y="1371734"/>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2055679" y="784398"/>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723179" y="785985"/>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3400204" y="784398"/>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2035042" y="1593176"/>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2493007" y="1593176"/>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813661" y="1593176"/>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3272418" y="1593176"/>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676411" y="1593176"/>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4081197" y="1593176"/>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4613769" y="1465391"/>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443205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05B75A5C-BDA0-4D6E-960D-897202791CA3}"/>
              </a:ext>
            </a:extLst>
          </p:cNvPr>
          <p:cNvSpPr txBox="1">
            <a:spLocks/>
          </p:cNvSpPr>
          <p:nvPr/>
        </p:nvSpPr>
        <p:spPr>
          <a:xfrm>
            <a:off x="4564918" y="600481"/>
            <a:ext cx="5257332" cy="670101"/>
          </a:xfrm>
          <a:prstGeom prst="rect">
            <a:avLst/>
          </a:prstGeom>
        </p:spPr>
        <p:txBody>
          <a:bodyPr vert="horz" lIns="90575" tIns="45287" rIns="90575" bIns="45287" rtlCol="0" anchor="b">
            <a:noAutofit/>
          </a:bodyPr>
          <a:lstStyle>
            <a:lvl1pPr algn="just">
              <a:lnSpc>
                <a:spcPct val="90000"/>
              </a:lnSpc>
              <a:spcBef>
                <a:spcPct val="0"/>
              </a:spcBef>
              <a:buNone/>
              <a:defRPr sz="8000" b="1">
                <a:solidFill>
                  <a:schemeClr val="tx1">
                    <a:lumMod val="65000"/>
                    <a:lumOff val="35000"/>
                  </a:schemeClr>
                </a:solidFill>
                <a:ea typeface="+mj-ea"/>
                <a:cs typeface="+mj-cs"/>
              </a:defRPr>
            </a:lvl1pPr>
          </a:lstStyle>
          <a:p>
            <a:r>
              <a:rPr lang="tr-TR" sz="4000" dirty="0"/>
              <a:t>Hedef Kitle</a:t>
            </a:r>
            <a:endParaRPr lang="en-US" sz="4000" dirty="0"/>
          </a:p>
        </p:txBody>
      </p:sp>
      <p:grpSp>
        <p:nvGrpSpPr>
          <p:cNvPr id="31" name="Grup 30"/>
          <p:cNvGrpSpPr/>
          <p:nvPr/>
        </p:nvGrpSpPr>
        <p:grpSpPr>
          <a:xfrm>
            <a:off x="0" y="0"/>
            <a:ext cx="3187806" cy="733879"/>
            <a:chOff x="0" y="0"/>
            <a:chExt cx="8392126" cy="1931988"/>
          </a:xfrm>
        </p:grpSpPr>
        <p:sp>
          <p:nvSpPr>
            <p:cNvPr id="32"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6"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7"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8"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
        <p:nvSpPr>
          <p:cNvPr id="49" name="Metin kutusu 48">
            <a:extLst>
              <a:ext uri="{FF2B5EF4-FFF2-40B4-BE49-F238E27FC236}">
                <a16:creationId xmlns:a16="http://schemas.microsoft.com/office/drawing/2014/main" id="{5B1E7279-B746-4537-8D2A-D6F84DF1C061}"/>
              </a:ext>
            </a:extLst>
          </p:cNvPr>
          <p:cNvSpPr txBox="1"/>
          <p:nvPr/>
        </p:nvSpPr>
        <p:spPr>
          <a:xfrm>
            <a:off x="1268157" y="1783027"/>
            <a:ext cx="1658724" cy="523220"/>
          </a:xfrm>
          <a:prstGeom prst="rect">
            <a:avLst/>
          </a:prstGeom>
          <a:noFill/>
        </p:spPr>
        <p:txBody>
          <a:bodyPr wrap="none" rtlCol="0">
            <a:spAutoFit/>
          </a:bodyPr>
          <a:lstStyle/>
          <a:p>
            <a:r>
              <a:rPr lang="tr-TR" sz="2800" dirty="0"/>
              <a:t>Üniversite</a:t>
            </a:r>
          </a:p>
        </p:txBody>
      </p:sp>
      <p:pic>
        <p:nvPicPr>
          <p:cNvPr id="53" name="İçerik Yer Tutucusu 5">
            <a:extLst>
              <a:ext uri="{FF2B5EF4-FFF2-40B4-BE49-F238E27FC236}">
                <a16:creationId xmlns:a16="http://schemas.microsoft.com/office/drawing/2014/main" id="{2C95ECC6-4B68-4D25-9F93-B0729F8808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07" t="38840" r="67427" b="30906"/>
          <a:stretch/>
        </p:blipFill>
        <p:spPr>
          <a:xfrm>
            <a:off x="649542" y="1783027"/>
            <a:ext cx="590012" cy="657076"/>
          </a:xfrm>
          <a:prstGeom prst="rect">
            <a:avLst/>
          </a:prstGeom>
        </p:spPr>
      </p:pic>
      <p:sp>
        <p:nvSpPr>
          <p:cNvPr id="55" name="Metin kutusu 54">
            <a:extLst>
              <a:ext uri="{FF2B5EF4-FFF2-40B4-BE49-F238E27FC236}">
                <a16:creationId xmlns:a16="http://schemas.microsoft.com/office/drawing/2014/main" id="{BF5C2B3A-0162-4066-B225-EA1864A058E9}"/>
              </a:ext>
            </a:extLst>
          </p:cNvPr>
          <p:cNvSpPr txBox="1"/>
          <p:nvPr/>
        </p:nvSpPr>
        <p:spPr>
          <a:xfrm>
            <a:off x="5277568" y="1845948"/>
            <a:ext cx="6646307" cy="523220"/>
          </a:xfrm>
          <a:prstGeom prst="rect">
            <a:avLst/>
          </a:prstGeom>
          <a:noFill/>
        </p:spPr>
        <p:txBody>
          <a:bodyPr wrap="none" rtlCol="0">
            <a:spAutoFit/>
          </a:bodyPr>
          <a:lstStyle>
            <a:defPPr>
              <a:defRPr lang="tr-TR"/>
            </a:defPPr>
            <a:lvl1pPr>
              <a:defRPr sz="2800">
                <a:solidFill>
                  <a:schemeClr val="tx1">
                    <a:lumMod val="75000"/>
                    <a:lumOff val="25000"/>
                  </a:schemeClr>
                </a:solidFill>
                <a:ea typeface="+mj-ea"/>
                <a:cs typeface="+mj-cs"/>
              </a:defRPr>
            </a:lvl1pPr>
          </a:lstStyle>
          <a:p>
            <a:r>
              <a:rPr lang="tr-TR" dirty="0"/>
              <a:t>Yapay Zeka ve Makine Öğrenmesi çalışanlar,</a:t>
            </a:r>
          </a:p>
        </p:txBody>
      </p:sp>
      <p:sp>
        <p:nvSpPr>
          <p:cNvPr id="56" name="Metin kutusu 55">
            <a:extLst>
              <a:ext uri="{FF2B5EF4-FFF2-40B4-BE49-F238E27FC236}">
                <a16:creationId xmlns:a16="http://schemas.microsoft.com/office/drawing/2014/main" id="{64B218D1-1BA4-443E-82EE-3ABE4A700239}"/>
              </a:ext>
            </a:extLst>
          </p:cNvPr>
          <p:cNvSpPr txBox="1"/>
          <p:nvPr/>
        </p:nvSpPr>
        <p:spPr>
          <a:xfrm>
            <a:off x="5288998" y="2421257"/>
            <a:ext cx="4524252" cy="523220"/>
          </a:xfrm>
          <a:prstGeom prst="rect">
            <a:avLst/>
          </a:prstGeom>
          <a:noFill/>
        </p:spPr>
        <p:txBody>
          <a:bodyPr wrap="none" rtlCol="0">
            <a:spAutoFit/>
          </a:bodyPr>
          <a:lstStyle>
            <a:defPPr>
              <a:defRPr lang="tr-TR"/>
            </a:defPPr>
            <a:lvl1pPr>
              <a:defRPr sz="2800">
                <a:solidFill>
                  <a:schemeClr val="tx1">
                    <a:lumMod val="75000"/>
                    <a:lumOff val="25000"/>
                  </a:schemeClr>
                </a:solidFill>
                <a:ea typeface="+mj-ea"/>
                <a:cs typeface="+mj-cs"/>
              </a:defRPr>
            </a:lvl1pPr>
          </a:lstStyle>
          <a:p>
            <a:r>
              <a:rPr lang="tr-TR" dirty="0"/>
              <a:t>Sohbet botlarına ilgi duyanlar,</a:t>
            </a:r>
          </a:p>
        </p:txBody>
      </p:sp>
      <p:sp>
        <p:nvSpPr>
          <p:cNvPr id="57" name="Metin kutusu 56">
            <a:extLst>
              <a:ext uri="{FF2B5EF4-FFF2-40B4-BE49-F238E27FC236}">
                <a16:creationId xmlns:a16="http://schemas.microsoft.com/office/drawing/2014/main" id="{1B126DFB-E25C-4A06-84F6-50110C6736B5}"/>
              </a:ext>
            </a:extLst>
          </p:cNvPr>
          <p:cNvSpPr txBox="1"/>
          <p:nvPr/>
        </p:nvSpPr>
        <p:spPr>
          <a:xfrm>
            <a:off x="5304238" y="3065939"/>
            <a:ext cx="6895799" cy="523220"/>
          </a:xfrm>
          <a:prstGeom prst="rect">
            <a:avLst/>
          </a:prstGeom>
          <a:noFill/>
        </p:spPr>
        <p:txBody>
          <a:bodyPr wrap="none" rtlCol="0">
            <a:spAutoFit/>
          </a:bodyPr>
          <a:lstStyle>
            <a:defPPr>
              <a:defRPr lang="tr-TR"/>
            </a:defPPr>
            <a:lvl1pPr>
              <a:defRPr sz="2800">
                <a:solidFill>
                  <a:schemeClr val="tx1">
                    <a:lumMod val="75000"/>
                    <a:lumOff val="25000"/>
                  </a:schemeClr>
                </a:solidFill>
                <a:ea typeface="+mj-ea"/>
                <a:cs typeface="+mj-cs"/>
              </a:defRPr>
            </a:lvl1pPr>
          </a:lstStyle>
          <a:p>
            <a:r>
              <a:rPr lang="tr-TR" dirty="0"/>
              <a:t>Büyük dil modelleri ile uygulama geliştirenler,</a:t>
            </a:r>
          </a:p>
        </p:txBody>
      </p:sp>
      <p:pic>
        <p:nvPicPr>
          <p:cNvPr id="58" name="İçerik Yer Tutucusu 5">
            <a:extLst>
              <a:ext uri="{FF2B5EF4-FFF2-40B4-BE49-F238E27FC236}">
                <a16:creationId xmlns:a16="http://schemas.microsoft.com/office/drawing/2014/main" id="{B13B7A23-83E6-4645-8445-C2866E3810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07" t="38840" r="67427" b="30906"/>
          <a:stretch/>
        </p:blipFill>
        <p:spPr>
          <a:xfrm>
            <a:off x="4683689" y="1779020"/>
            <a:ext cx="590012" cy="657076"/>
          </a:xfrm>
          <a:prstGeom prst="rect">
            <a:avLst/>
          </a:prstGeom>
        </p:spPr>
      </p:pic>
      <p:pic>
        <p:nvPicPr>
          <p:cNvPr id="59" name="İçerik Yer Tutucusu 5">
            <a:extLst>
              <a:ext uri="{FF2B5EF4-FFF2-40B4-BE49-F238E27FC236}">
                <a16:creationId xmlns:a16="http://schemas.microsoft.com/office/drawing/2014/main" id="{4B2A5EDF-DB1A-4343-88E2-0832065490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07" t="38840" r="67427" b="30906"/>
          <a:stretch/>
        </p:blipFill>
        <p:spPr>
          <a:xfrm>
            <a:off x="4698986" y="2469272"/>
            <a:ext cx="590012" cy="657076"/>
          </a:xfrm>
          <a:prstGeom prst="rect">
            <a:avLst/>
          </a:prstGeom>
        </p:spPr>
      </p:pic>
      <p:pic>
        <p:nvPicPr>
          <p:cNvPr id="60" name="İçerik Yer Tutucusu 5">
            <a:extLst>
              <a:ext uri="{FF2B5EF4-FFF2-40B4-BE49-F238E27FC236}">
                <a16:creationId xmlns:a16="http://schemas.microsoft.com/office/drawing/2014/main" id="{BB55799B-B85B-413E-B1DA-068005F3DC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07" t="38840" r="67427" b="30906"/>
          <a:stretch/>
        </p:blipFill>
        <p:spPr>
          <a:xfrm>
            <a:off x="4714226" y="3118070"/>
            <a:ext cx="590012" cy="657076"/>
          </a:xfrm>
          <a:prstGeom prst="rect">
            <a:avLst/>
          </a:prstGeom>
        </p:spPr>
      </p:pic>
      <p:pic>
        <p:nvPicPr>
          <p:cNvPr id="61" name="Resim 60">
            <a:extLst>
              <a:ext uri="{FF2B5EF4-FFF2-40B4-BE49-F238E27FC236}">
                <a16:creationId xmlns:a16="http://schemas.microsoft.com/office/drawing/2014/main" id="{7F24A824-D353-4074-AAA1-DBD38E2B1613}"/>
              </a:ext>
            </a:extLst>
          </p:cNvPr>
          <p:cNvPicPr>
            <a:picLocks noChangeAspect="1"/>
          </p:cNvPicPr>
          <p:nvPr/>
        </p:nvPicPr>
        <p:blipFill rotWithShape="1">
          <a:blip r:embed="rId4">
            <a:extLst>
              <a:ext uri="{28A0092B-C50C-407E-A947-70E740481C1C}">
                <a14:useLocalDpi xmlns:a14="http://schemas.microsoft.com/office/drawing/2010/main" val="0"/>
              </a:ext>
            </a:extLst>
          </a:blip>
          <a:srcRect l="8009" t="11684" r="3665" b="6812"/>
          <a:stretch/>
        </p:blipFill>
        <p:spPr>
          <a:xfrm rot="19275224">
            <a:off x="456132" y="4418185"/>
            <a:ext cx="3453245" cy="1527219"/>
          </a:xfrm>
          <a:prstGeom prst="rect">
            <a:avLst/>
          </a:prstGeom>
        </p:spPr>
      </p:pic>
    </p:spTree>
    <p:extLst>
      <p:ext uri="{BB962C8B-B14F-4D97-AF65-F5344CB8AC3E}">
        <p14:creationId xmlns:p14="http://schemas.microsoft.com/office/powerpoint/2010/main" val="372655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barn(inVertical)">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barn(inVertical)">
                                      <p:cBhvr>
                                        <p:cTn id="15" dur="500"/>
                                        <p:tgtEl>
                                          <p:spTgt spid="5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barn(inVertical)">
                                      <p:cBhvr>
                                        <p:cTn id="18" dur="5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barn(inVertical)">
                                      <p:cBhvr>
                                        <p:cTn id="23" dur="500"/>
                                        <p:tgtEl>
                                          <p:spTgt spid="5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barn(inVertical)">
                                      <p:cBhvr>
                                        <p:cTn id="26" dur="5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barn(inVertical)">
                                      <p:cBhvr>
                                        <p:cTn id="31" dur="500"/>
                                        <p:tgtEl>
                                          <p:spTgt spid="6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barn(inVertical)">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5"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05B75A5C-BDA0-4D6E-960D-897202791CA3}"/>
              </a:ext>
            </a:extLst>
          </p:cNvPr>
          <p:cNvSpPr txBox="1">
            <a:spLocks/>
          </p:cNvSpPr>
          <p:nvPr/>
        </p:nvSpPr>
        <p:spPr>
          <a:xfrm>
            <a:off x="5330283" y="989853"/>
            <a:ext cx="6771949" cy="3860927"/>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4000" b="1" dirty="0">
                <a:solidFill>
                  <a:schemeClr val="tx1">
                    <a:lumMod val="65000"/>
                    <a:lumOff val="35000"/>
                  </a:schemeClr>
                </a:solidFill>
                <a:latin typeface="+mn-lt"/>
              </a:rPr>
              <a:t>Kullanılan Yazılım, Araç ve Gereçler</a:t>
            </a:r>
          </a:p>
          <a:p>
            <a:pPr>
              <a:lnSpc>
                <a:spcPct val="107000"/>
              </a:lnSpc>
              <a:spcAft>
                <a:spcPts val="800"/>
              </a:spcAft>
              <a:buNone/>
            </a:pPr>
            <a:r>
              <a:rPr lang="en-US" sz="2800" dirty="0">
                <a:effectLst/>
                <a:latin typeface="+mn-lt"/>
                <a:ea typeface="Times New Roman" panose="02020603050405020304" pitchFamily="18" charset="0"/>
                <a:cs typeface="Times New Roman" panose="02020603050405020304" pitchFamily="18" charset="0"/>
              </a:rPr>
              <a:t>·</a:t>
            </a:r>
            <a:r>
              <a:rPr lang="en-US" sz="2800" dirty="0">
                <a:effectLst/>
                <a:latin typeface="+mn-lt"/>
                <a:ea typeface="Times New Roman" panose="02020603050405020304" pitchFamily="18" charset="0"/>
              </a:rPr>
              <a:t>  Python</a:t>
            </a:r>
            <a:r>
              <a:rPr lang="tr-TR" sz="2800" dirty="0">
                <a:effectLst/>
                <a:latin typeface="+mn-lt"/>
                <a:ea typeface="Times New Roman" panose="02020603050405020304" pitchFamily="18" charset="0"/>
              </a:rPr>
              <a:t>                                  </a:t>
            </a:r>
            <a:r>
              <a:rPr lang="en-US" sz="2800" dirty="0">
                <a:effectLst/>
                <a:latin typeface="+mn-lt"/>
                <a:ea typeface="Times New Roman" panose="02020603050405020304" pitchFamily="18" charset="0"/>
                <a:cs typeface="Times New Roman" panose="02020603050405020304" pitchFamily="18" charset="0"/>
              </a:rPr>
              <a:t>·</a:t>
            </a:r>
            <a:r>
              <a:rPr lang="en-US" sz="2800" dirty="0">
                <a:effectLst/>
                <a:latin typeface="+mn-lt"/>
                <a:ea typeface="Times New Roman" panose="02020603050405020304" pitchFamily="18" charset="0"/>
              </a:rPr>
              <a:t>  Google </a:t>
            </a:r>
            <a:r>
              <a:rPr lang="en-US" sz="2800" dirty="0" err="1">
                <a:effectLst/>
                <a:latin typeface="+mn-lt"/>
                <a:ea typeface="Times New Roman" panose="02020603050405020304" pitchFamily="18" charset="0"/>
              </a:rPr>
              <a:t>Colab</a:t>
            </a:r>
            <a:endParaRPr lang="en-US" sz="2800" dirty="0">
              <a:effectLst/>
              <a:latin typeface="+mn-lt"/>
              <a:ea typeface="Calibri" panose="020F0502020204030204" pitchFamily="34" charset="0"/>
            </a:endParaRPr>
          </a:p>
          <a:p>
            <a:pPr>
              <a:lnSpc>
                <a:spcPct val="107000"/>
              </a:lnSpc>
              <a:spcAft>
                <a:spcPts val="800"/>
              </a:spcAft>
              <a:buNone/>
            </a:pPr>
            <a:r>
              <a:rPr lang="en-US" sz="2800" dirty="0">
                <a:effectLst/>
                <a:latin typeface="+mn-lt"/>
                <a:ea typeface="Times New Roman" panose="02020603050405020304" pitchFamily="18" charset="0"/>
                <a:cs typeface="Times New Roman" panose="02020603050405020304" pitchFamily="18" charset="0"/>
              </a:rPr>
              <a:t>·</a:t>
            </a:r>
            <a:r>
              <a:rPr lang="en-US" sz="2800" dirty="0">
                <a:effectLst/>
                <a:latin typeface="+mn-lt"/>
                <a:ea typeface="Times New Roman" panose="02020603050405020304" pitchFamily="18" charset="0"/>
              </a:rPr>
              <a:t>  </a:t>
            </a:r>
            <a:r>
              <a:rPr lang="en-US" sz="2800" dirty="0" err="1">
                <a:effectLst/>
                <a:latin typeface="+mn-lt"/>
                <a:ea typeface="Times New Roman" panose="02020603050405020304" pitchFamily="18" charset="0"/>
              </a:rPr>
              <a:t>Jupyter</a:t>
            </a:r>
            <a:r>
              <a:rPr lang="en-US" sz="2800" dirty="0">
                <a:effectLst/>
                <a:latin typeface="+mn-lt"/>
                <a:ea typeface="Times New Roman" panose="02020603050405020304" pitchFamily="18" charset="0"/>
              </a:rPr>
              <a:t> Notebook</a:t>
            </a:r>
            <a:r>
              <a:rPr lang="tr-TR" sz="2800" dirty="0">
                <a:effectLst/>
                <a:latin typeface="+mn-lt"/>
                <a:ea typeface="Times New Roman" panose="02020603050405020304" pitchFamily="18" charset="0"/>
              </a:rPr>
              <a:t>               </a:t>
            </a:r>
            <a:r>
              <a:rPr lang="en-US" sz="2800" dirty="0">
                <a:effectLst/>
                <a:latin typeface="+mn-lt"/>
                <a:ea typeface="Times New Roman" panose="02020603050405020304" pitchFamily="18" charset="0"/>
                <a:cs typeface="Times New Roman" panose="02020603050405020304" pitchFamily="18" charset="0"/>
              </a:rPr>
              <a:t>·</a:t>
            </a:r>
            <a:r>
              <a:rPr lang="en-US" sz="2800" dirty="0">
                <a:effectLst/>
                <a:latin typeface="+mn-lt"/>
                <a:ea typeface="Times New Roman" panose="02020603050405020304" pitchFamily="18" charset="0"/>
              </a:rPr>
              <a:t>  OpenAI API</a:t>
            </a:r>
            <a:endParaRPr lang="en-US" sz="2800" dirty="0">
              <a:effectLst/>
              <a:latin typeface="+mn-lt"/>
              <a:ea typeface="Calibri" panose="020F0502020204030204" pitchFamily="34" charset="0"/>
            </a:endParaRPr>
          </a:p>
          <a:p>
            <a:pPr>
              <a:lnSpc>
                <a:spcPct val="107000"/>
              </a:lnSpc>
              <a:spcAft>
                <a:spcPts val="800"/>
              </a:spcAft>
              <a:buNone/>
            </a:pPr>
            <a:r>
              <a:rPr lang="en-US" sz="2800" dirty="0">
                <a:effectLst/>
                <a:latin typeface="+mn-lt"/>
                <a:ea typeface="Times New Roman" panose="02020603050405020304" pitchFamily="18" charset="0"/>
                <a:cs typeface="Times New Roman" panose="02020603050405020304" pitchFamily="18" charset="0"/>
              </a:rPr>
              <a:t>·</a:t>
            </a:r>
            <a:r>
              <a:rPr lang="en-US" sz="2800" dirty="0">
                <a:effectLst/>
                <a:latin typeface="+mn-lt"/>
                <a:ea typeface="Times New Roman" panose="02020603050405020304" pitchFamily="18" charset="0"/>
              </a:rPr>
              <a:t>  Gemini API</a:t>
            </a:r>
            <a:r>
              <a:rPr lang="tr-TR" sz="2800" dirty="0">
                <a:effectLst/>
                <a:latin typeface="+mn-lt"/>
                <a:ea typeface="Times New Roman" panose="02020603050405020304" pitchFamily="18" charset="0"/>
              </a:rPr>
              <a:t>                           </a:t>
            </a:r>
            <a:r>
              <a:rPr lang="en-US" sz="2800" dirty="0">
                <a:effectLst/>
                <a:latin typeface="+mn-lt"/>
                <a:ea typeface="Times New Roman" panose="02020603050405020304" pitchFamily="18" charset="0"/>
                <a:cs typeface="Times New Roman" panose="02020603050405020304" pitchFamily="18" charset="0"/>
              </a:rPr>
              <a:t>· </a:t>
            </a:r>
            <a:r>
              <a:rPr lang="tr-TR" sz="2800" dirty="0">
                <a:effectLst/>
                <a:latin typeface="+mn-lt"/>
                <a:ea typeface="Times New Roman" panose="02020603050405020304" pitchFamily="18" charset="0"/>
                <a:cs typeface="Times New Roman" panose="02020603050405020304" pitchFamily="18" charset="0"/>
              </a:rPr>
              <a:t> </a:t>
            </a:r>
            <a:r>
              <a:rPr lang="tr-TR" sz="2800" dirty="0" err="1">
                <a:latin typeface="+mn-lt"/>
                <a:ea typeface="Calibri" panose="020F0502020204030204" pitchFamily="34" charset="0"/>
              </a:rPr>
              <a:t>ChromaDB</a:t>
            </a:r>
            <a:endParaRPr lang="en-US" sz="2800" dirty="0">
              <a:effectLst/>
              <a:latin typeface="+mn-lt"/>
              <a:ea typeface="Calibri" panose="020F0502020204030204" pitchFamily="34" charset="0"/>
            </a:endParaRPr>
          </a:p>
          <a:p>
            <a:pPr>
              <a:buNone/>
            </a:pPr>
            <a:r>
              <a:rPr lang="en-US" sz="2800" dirty="0">
                <a:effectLst/>
                <a:latin typeface="+mn-lt"/>
                <a:ea typeface="Times New Roman" panose="02020603050405020304" pitchFamily="18" charset="0"/>
                <a:cs typeface="Times New Roman" panose="02020603050405020304" pitchFamily="18" charset="0"/>
              </a:rPr>
              <a:t>·</a:t>
            </a:r>
            <a:r>
              <a:rPr lang="en-US" sz="2800" dirty="0">
                <a:effectLst/>
                <a:latin typeface="+mn-lt"/>
                <a:ea typeface="Times New Roman" panose="02020603050405020304" pitchFamily="18" charset="0"/>
              </a:rPr>
              <a:t>  GRADIO</a:t>
            </a:r>
            <a:endParaRPr lang="en-US" sz="2800" b="1" dirty="0">
              <a:solidFill>
                <a:schemeClr val="tx1">
                  <a:lumMod val="65000"/>
                  <a:lumOff val="35000"/>
                </a:schemeClr>
              </a:solidFill>
              <a:latin typeface="+mn-lt"/>
            </a:endParaRPr>
          </a:p>
        </p:txBody>
      </p:sp>
      <p:pic>
        <p:nvPicPr>
          <p:cNvPr id="84" name="Resim 8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41820"/>
            <a:ext cx="5687115" cy="4282835"/>
          </a:xfrm>
          <a:prstGeom prst="rect">
            <a:avLst/>
          </a:prstGeom>
        </p:spPr>
      </p:pic>
      <p:grpSp>
        <p:nvGrpSpPr>
          <p:cNvPr id="25" name="Grup 24"/>
          <p:cNvGrpSpPr/>
          <p:nvPr/>
        </p:nvGrpSpPr>
        <p:grpSpPr>
          <a:xfrm>
            <a:off x="0" y="0"/>
            <a:ext cx="3187806" cy="733879"/>
            <a:chOff x="0" y="0"/>
            <a:chExt cx="8392126" cy="1931988"/>
          </a:xfrm>
        </p:grpSpPr>
        <p:sp>
          <p:nvSpPr>
            <p:cNvPr id="26"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7"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8"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9"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271983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Başlık 1">
            <a:extLst>
              <a:ext uri="{FF2B5EF4-FFF2-40B4-BE49-F238E27FC236}">
                <a16:creationId xmlns:a16="http://schemas.microsoft.com/office/drawing/2014/main" id="{05B75A5C-BDA0-4D6E-960D-897202791CA3}"/>
              </a:ext>
            </a:extLst>
          </p:cNvPr>
          <p:cNvSpPr txBox="1">
            <a:spLocks/>
          </p:cNvSpPr>
          <p:nvPr/>
        </p:nvSpPr>
        <p:spPr>
          <a:xfrm>
            <a:off x="5939614" y="989853"/>
            <a:ext cx="6162618" cy="3264124"/>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4000" b="1" dirty="0">
                <a:solidFill>
                  <a:schemeClr val="tx1">
                    <a:lumMod val="65000"/>
                    <a:lumOff val="35000"/>
                  </a:schemeClr>
                </a:solidFill>
                <a:latin typeface="+mn-lt"/>
              </a:rPr>
              <a:t>Eğitim Kazanımları</a:t>
            </a:r>
          </a:p>
          <a:p>
            <a:pPr algn="just"/>
            <a:endParaRPr lang="tr-TR" sz="4000" b="1" dirty="0">
              <a:solidFill>
                <a:schemeClr val="tx1">
                  <a:lumMod val="65000"/>
                  <a:lumOff val="35000"/>
                </a:schemeClr>
              </a:solidFill>
              <a:latin typeface="+mn-lt"/>
            </a:endParaRPr>
          </a:p>
          <a:p>
            <a:pPr algn="just"/>
            <a:r>
              <a:rPr lang="tr-TR" sz="2800" dirty="0">
                <a:latin typeface="Calibri" panose="020F0502020204030204" pitchFamily="34" charset="0"/>
                <a:ea typeface="Calibri" panose="020F0502020204030204" pitchFamily="34" charset="0"/>
              </a:rPr>
              <a:t>Katılımcılar:</a:t>
            </a:r>
          </a:p>
          <a:p>
            <a:pPr marL="342900" indent="-342900">
              <a:lnSpc>
                <a:spcPct val="107000"/>
              </a:lnSpc>
              <a:buFont typeface="Symbol" panose="05050102010706020507" pitchFamily="18" charset="2"/>
              <a:buChar char=""/>
            </a:pPr>
            <a:r>
              <a:rPr lang="tr-TR" sz="2800" dirty="0">
                <a:latin typeface="Calibri" panose="020F0502020204030204" pitchFamily="34" charset="0"/>
                <a:ea typeface="Calibri" panose="020F0502020204030204" pitchFamily="34" charset="0"/>
                <a:cs typeface="Symbol" panose="05050102010706020507" pitchFamily="18" charset="2"/>
              </a:rPr>
              <a:t>RAG tabanlı metin üretim sistemleri tasarlayıp kodlayıp gerçekleştirebilir,</a:t>
            </a:r>
            <a:endParaRPr lang="en-US" sz="2800" dirty="0">
              <a:latin typeface="Calibri" panose="020F0502020204030204" pitchFamily="34" charset="0"/>
              <a:ea typeface="Calibri" panose="020F0502020204030204" pitchFamily="34" charset="0"/>
              <a:cs typeface="Symbol" panose="05050102010706020507" pitchFamily="18" charset="2"/>
            </a:endParaRPr>
          </a:p>
          <a:p>
            <a:pPr marL="342900" lvl="0" indent="-342900">
              <a:lnSpc>
                <a:spcPct val="107000"/>
              </a:lnSpc>
              <a:buFont typeface="Symbol" panose="05050102010706020507" pitchFamily="18" charset="2"/>
              <a:buChar char=""/>
            </a:pPr>
            <a:r>
              <a:rPr lang="tr-TR" sz="2800" dirty="0">
                <a:effectLst/>
                <a:latin typeface="Calibri" panose="020F0502020204030204" pitchFamily="34" charset="0"/>
                <a:ea typeface="Calibri" panose="020F0502020204030204" pitchFamily="34" charset="0"/>
                <a:cs typeface="Symbol" panose="05050102010706020507" pitchFamily="18" charset="2"/>
              </a:rPr>
              <a:t>Sohbet botları geliştirebilir,</a:t>
            </a:r>
          </a:p>
          <a:p>
            <a:pPr marL="342900" lvl="0" indent="-342900">
              <a:lnSpc>
                <a:spcPct val="107000"/>
              </a:lnSpc>
              <a:buFont typeface="Symbol" panose="05050102010706020507" pitchFamily="18" charset="2"/>
              <a:buChar char=""/>
            </a:pPr>
            <a:r>
              <a:rPr lang="tr-TR" sz="2800" dirty="0">
                <a:effectLst/>
                <a:latin typeface="Calibri" panose="020F0502020204030204" pitchFamily="34" charset="0"/>
                <a:ea typeface="Calibri" panose="020F0502020204030204" pitchFamily="34" charset="0"/>
              </a:rPr>
              <a:t>Farklı Büyük Dil Modelleri ile API entegrasyonu yapabilir.</a:t>
            </a:r>
            <a:endParaRPr lang="en-US" sz="5400" b="1" dirty="0">
              <a:solidFill>
                <a:schemeClr val="tx1">
                  <a:lumMod val="65000"/>
                  <a:lumOff val="35000"/>
                </a:schemeClr>
              </a:solidFill>
              <a:latin typeface="+mn-lt"/>
            </a:endParaRP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204" y="1557920"/>
            <a:ext cx="4305882" cy="4262168"/>
          </a:xfrm>
          <a:prstGeom prst="rect">
            <a:avLst/>
          </a:prstGeom>
        </p:spPr>
      </p:pic>
      <p:grpSp>
        <p:nvGrpSpPr>
          <p:cNvPr id="26" name="Grup 25"/>
          <p:cNvGrpSpPr/>
          <p:nvPr/>
        </p:nvGrpSpPr>
        <p:grpSpPr>
          <a:xfrm>
            <a:off x="0" y="0"/>
            <a:ext cx="3187806" cy="733879"/>
            <a:chOff x="0" y="0"/>
            <a:chExt cx="8392126" cy="1931988"/>
          </a:xfrm>
        </p:grpSpPr>
        <p:sp>
          <p:nvSpPr>
            <p:cNvPr id="27"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8"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9"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3963094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Başlık 1">
            <a:extLst>
              <a:ext uri="{FF2B5EF4-FFF2-40B4-BE49-F238E27FC236}">
                <a16:creationId xmlns:a16="http://schemas.microsoft.com/office/drawing/2014/main" id="{05B75A5C-BDA0-4D6E-960D-897202791CA3}"/>
              </a:ext>
            </a:extLst>
          </p:cNvPr>
          <p:cNvSpPr txBox="1">
            <a:spLocks/>
          </p:cNvSpPr>
          <p:nvPr/>
        </p:nvSpPr>
        <p:spPr>
          <a:xfrm>
            <a:off x="5653669" y="989852"/>
            <a:ext cx="6448564" cy="3760567"/>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4000" b="1" dirty="0">
                <a:solidFill>
                  <a:schemeClr val="tx1">
                    <a:lumMod val="65000"/>
                    <a:lumOff val="35000"/>
                  </a:schemeClr>
                </a:solidFill>
                <a:latin typeface="+mn-lt"/>
              </a:rPr>
              <a:t>Sık Sorulan Sorular </a:t>
            </a:r>
          </a:p>
          <a:p>
            <a:pPr algn="just"/>
            <a:r>
              <a:rPr lang="tr-TR" sz="4000" b="1" dirty="0">
                <a:solidFill>
                  <a:schemeClr val="tx1">
                    <a:lumMod val="65000"/>
                    <a:lumOff val="35000"/>
                  </a:schemeClr>
                </a:solidFill>
                <a:latin typeface="+mn-lt"/>
              </a:rPr>
              <a:t>&amp; Cevaplar</a:t>
            </a:r>
          </a:p>
          <a:p>
            <a:pPr algn="just"/>
            <a:endParaRPr lang="tr-TR" sz="4000" b="1" dirty="0">
              <a:solidFill>
                <a:schemeClr val="tx1">
                  <a:lumMod val="65000"/>
                  <a:lumOff val="35000"/>
                </a:schemeClr>
              </a:solidFill>
              <a:latin typeface="+mn-lt"/>
            </a:endParaRPr>
          </a:p>
          <a:p>
            <a:pPr>
              <a:lnSpc>
                <a:spcPct val="107000"/>
              </a:lnSpc>
              <a:spcAft>
                <a:spcPts val="800"/>
              </a:spcAft>
              <a:buNone/>
            </a:pPr>
            <a:r>
              <a:rPr lang="tr-TR" sz="2400" dirty="0">
                <a:effectLst/>
                <a:latin typeface="Calibri" panose="020F0502020204030204" pitchFamily="34" charset="0"/>
                <a:ea typeface="Calibri" panose="020F0502020204030204" pitchFamily="34" charset="0"/>
              </a:rPr>
              <a:t>Soru: Eğitim sırasında projeler veya uygulamalar yapacak mıyız?</a:t>
            </a:r>
            <a:endParaRPr lang="en-US" sz="2400" dirty="0">
              <a:effectLst/>
              <a:latin typeface="Calibri" panose="020F0502020204030204" pitchFamily="34" charset="0"/>
              <a:ea typeface="Calibri" panose="020F0502020204030204" pitchFamily="34" charset="0"/>
            </a:endParaRPr>
          </a:p>
          <a:p>
            <a:pPr>
              <a:buNone/>
            </a:pPr>
            <a:r>
              <a:rPr lang="tr-TR" sz="2400" dirty="0">
                <a:effectLst/>
                <a:latin typeface="Calibri" panose="020F0502020204030204" pitchFamily="34" charset="0"/>
                <a:ea typeface="Calibri" panose="020F0502020204030204" pitchFamily="34" charset="0"/>
              </a:rPr>
              <a:t>Cevap: Evet, eğitim süresince gerçek dünya senaryolarına uygun projeler ve uygulamalar yaparak öğrendiklerinizi pekiştireceksiniz. Bu projeler, eğitimin önemli bir parçasını oluşturacaktır.</a:t>
            </a:r>
            <a:endParaRPr lang="en-US" sz="4800" b="1" dirty="0">
              <a:solidFill>
                <a:schemeClr val="tx1">
                  <a:lumMod val="65000"/>
                  <a:lumOff val="35000"/>
                </a:schemeClr>
              </a:solidFill>
              <a:latin typeface="+mn-lt"/>
            </a:endParaRPr>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22" y="1626351"/>
            <a:ext cx="3997134" cy="4298055"/>
          </a:xfrm>
          <a:prstGeom prst="rect">
            <a:avLst/>
          </a:prstGeom>
        </p:spPr>
      </p:pic>
      <p:grpSp>
        <p:nvGrpSpPr>
          <p:cNvPr id="25" name="Grup 24"/>
          <p:cNvGrpSpPr/>
          <p:nvPr/>
        </p:nvGrpSpPr>
        <p:grpSpPr>
          <a:xfrm>
            <a:off x="0" y="0"/>
            <a:ext cx="3187806" cy="733879"/>
            <a:chOff x="0" y="0"/>
            <a:chExt cx="8392126" cy="1931988"/>
          </a:xfrm>
        </p:grpSpPr>
        <p:sp>
          <p:nvSpPr>
            <p:cNvPr id="26"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7"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8"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9"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2707338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DC7F1-B5FA-A36D-E1E4-FCE598078313}"/>
            </a:ext>
          </a:extLst>
        </p:cNvPr>
        <p:cNvGrpSpPr/>
        <p:nvPr/>
      </p:nvGrpSpPr>
      <p:grpSpPr>
        <a:xfrm>
          <a:off x="0" y="0"/>
          <a:ext cx="0" cy="0"/>
          <a:chOff x="0" y="0"/>
          <a:chExt cx="0" cy="0"/>
        </a:xfrm>
      </p:grpSpPr>
      <p:sp>
        <p:nvSpPr>
          <p:cNvPr id="50" name="Başlık 1">
            <a:extLst>
              <a:ext uri="{FF2B5EF4-FFF2-40B4-BE49-F238E27FC236}">
                <a16:creationId xmlns:a16="http://schemas.microsoft.com/office/drawing/2014/main" id="{AA2F310F-9F4F-E3F6-8A6B-047021A2C999}"/>
              </a:ext>
            </a:extLst>
          </p:cNvPr>
          <p:cNvSpPr txBox="1">
            <a:spLocks/>
          </p:cNvSpPr>
          <p:nvPr/>
        </p:nvSpPr>
        <p:spPr>
          <a:xfrm>
            <a:off x="5653669" y="989852"/>
            <a:ext cx="6448564" cy="3760567"/>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4000" b="1" dirty="0">
                <a:solidFill>
                  <a:schemeClr val="tx1">
                    <a:lumMod val="65000"/>
                    <a:lumOff val="35000"/>
                  </a:schemeClr>
                </a:solidFill>
                <a:latin typeface="+mn-lt"/>
              </a:rPr>
              <a:t>Sık Sorulan Sorular </a:t>
            </a:r>
          </a:p>
          <a:p>
            <a:pPr algn="just"/>
            <a:r>
              <a:rPr lang="tr-TR" sz="4000" b="1" dirty="0">
                <a:solidFill>
                  <a:schemeClr val="tx1">
                    <a:lumMod val="65000"/>
                    <a:lumOff val="35000"/>
                  </a:schemeClr>
                </a:solidFill>
                <a:latin typeface="+mn-lt"/>
              </a:rPr>
              <a:t>&amp; Cevaplar</a:t>
            </a:r>
          </a:p>
          <a:p>
            <a:pPr algn="just"/>
            <a:endParaRPr lang="tr-TR" sz="4000" b="1" dirty="0">
              <a:solidFill>
                <a:schemeClr val="tx1">
                  <a:lumMod val="65000"/>
                  <a:lumOff val="35000"/>
                </a:schemeClr>
              </a:solidFill>
              <a:latin typeface="+mn-lt"/>
            </a:endParaRPr>
          </a:p>
          <a:p>
            <a:pPr>
              <a:lnSpc>
                <a:spcPct val="107000"/>
              </a:lnSpc>
              <a:spcAft>
                <a:spcPts val="800"/>
              </a:spcAft>
              <a:buNone/>
            </a:pPr>
            <a:r>
              <a:rPr lang="tr-TR" sz="2400" dirty="0">
                <a:effectLst/>
                <a:latin typeface="Calibri" panose="020F0502020204030204" pitchFamily="34" charset="0"/>
                <a:ea typeface="Calibri" panose="020F0502020204030204" pitchFamily="34" charset="0"/>
              </a:rPr>
              <a:t>Soru: Google </a:t>
            </a:r>
            <a:r>
              <a:rPr lang="tr-TR" sz="2400" dirty="0" err="1">
                <a:effectLst/>
                <a:latin typeface="Calibri" panose="020F0502020204030204" pitchFamily="34" charset="0"/>
                <a:ea typeface="Calibri" panose="020F0502020204030204" pitchFamily="34" charset="0"/>
              </a:rPr>
              <a:t>Colab'i</a:t>
            </a:r>
            <a:r>
              <a:rPr lang="tr-TR" sz="2400" dirty="0">
                <a:effectLst/>
                <a:latin typeface="Calibri" panose="020F0502020204030204" pitchFamily="34" charset="0"/>
                <a:ea typeface="Calibri" panose="020F0502020204030204" pitchFamily="34" charset="0"/>
              </a:rPr>
              <a:t> daha önce hiç kullanmadım, bu bir sorun olur mu?</a:t>
            </a:r>
          </a:p>
          <a:p>
            <a:pPr>
              <a:lnSpc>
                <a:spcPct val="107000"/>
              </a:lnSpc>
              <a:spcAft>
                <a:spcPts val="800"/>
              </a:spcAft>
              <a:buNone/>
            </a:pPr>
            <a:r>
              <a:rPr lang="tr-TR" sz="2400" dirty="0">
                <a:effectLst/>
                <a:latin typeface="Calibri" panose="020F0502020204030204" pitchFamily="34" charset="0"/>
                <a:ea typeface="Calibri" panose="020F0502020204030204" pitchFamily="34" charset="0"/>
              </a:rPr>
              <a:t>Cevap: Hayır, eğitimde Google </a:t>
            </a:r>
            <a:r>
              <a:rPr lang="tr-TR" sz="2400" dirty="0" err="1">
                <a:effectLst/>
                <a:latin typeface="Calibri" panose="020F0502020204030204" pitchFamily="34" charset="0"/>
                <a:ea typeface="Calibri" panose="020F0502020204030204" pitchFamily="34" charset="0"/>
              </a:rPr>
              <a:t>Colab'in</a:t>
            </a:r>
            <a:r>
              <a:rPr lang="tr-TR" sz="2400" dirty="0">
                <a:effectLst/>
                <a:latin typeface="Calibri" panose="020F0502020204030204" pitchFamily="34" charset="0"/>
                <a:ea typeface="Calibri" panose="020F0502020204030204" pitchFamily="34" charset="0"/>
              </a:rPr>
              <a:t> nasıl kullanılacağı ayrıntılı olarak anlatılacaktır. Daha önce kullanmamış olsanız bile rahatça takip edebilirsiniz.</a:t>
            </a:r>
          </a:p>
        </p:txBody>
      </p:sp>
      <p:pic>
        <p:nvPicPr>
          <p:cNvPr id="3" name="Resim 2">
            <a:extLst>
              <a:ext uri="{FF2B5EF4-FFF2-40B4-BE49-F238E27FC236}">
                <a16:creationId xmlns:a16="http://schemas.microsoft.com/office/drawing/2014/main" id="{6683897F-F360-20C5-FE68-9A4CEA1BE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22" y="1626351"/>
            <a:ext cx="3997134" cy="4298055"/>
          </a:xfrm>
          <a:prstGeom prst="rect">
            <a:avLst/>
          </a:prstGeom>
        </p:spPr>
      </p:pic>
      <p:grpSp>
        <p:nvGrpSpPr>
          <p:cNvPr id="25" name="Grup 24">
            <a:extLst>
              <a:ext uri="{FF2B5EF4-FFF2-40B4-BE49-F238E27FC236}">
                <a16:creationId xmlns:a16="http://schemas.microsoft.com/office/drawing/2014/main" id="{91D007D8-DAAD-A9DB-C285-599B830ADEF9}"/>
              </a:ext>
            </a:extLst>
          </p:cNvPr>
          <p:cNvGrpSpPr/>
          <p:nvPr/>
        </p:nvGrpSpPr>
        <p:grpSpPr>
          <a:xfrm>
            <a:off x="0" y="0"/>
            <a:ext cx="3187806" cy="733879"/>
            <a:chOff x="0" y="0"/>
            <a:chExt cx="8392126" cy="1931988"/>
          </a:xfrm>
        </p:grpSpPr>
        <p:sp>
          <p:nvSpPr>
            <p:cNvPr id="26" name="Freeform 29">
              <a:extLst>
                <a:ext uri="{FF2B5EF4-FFF2-40B4-BE49-F238E27FC236}">
                  <a16:creationId xmlns:a16="http://schemas.microsoft.com/office/drawing/2014/main" id="{34A1DA39-FB4B-62A3-CB1C-7803551AC635}"/>
                </a:ext>
              </a:extLst>
            </p:cNvPr>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7" name="Freeform 30">
              <a:extLst>
                <a:ext uri="{FF2B5EF4-FFF2-40B4-BE49-F238E27FC236}">
                  <a16:creationId xmlns:a16="http://schemas.microsoft.com/office/drawing/2014/main" id="{58A8CAC7-52DF-79AA-9766-C1A98AE46D7B}"/>
                </a:ext>
              </a:extLst>
            </p:cNvPr>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8" name="Freeform 31">
              <a:extLst>
                <a:ext uri="{FF2B5EF4-FFF2-40B4-BE49-F238E27FC236}">
                  <a16:creationId xmlns:a16="http://schemas.microsoft.com/office/drawing/2014/main" id="{6F5776F7-D352-C0AC-74AB-297EDA6F744D}"/>
                </a:ext>
              </a:extLst>
            </p:cNvPr>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9" name="Freeform 32">
              <a:extLst>
                <a:ext uri="{FF2B5EF4-FFF2-40B4-BE49-F238E27FC236}">
                  <a16:creationId xmlns:a16="http://schemas.microsoft.com/office/drawing/2014/main" id="{422954C7-C354-0616-5FB7-238F82915814}"/>
                </a:ext>
              </a:extLst>
            </p:cNvPr>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3">
              <a:extLst>
                <a:ext uri="{FF2B5EF4-FFF2-40B4-BE49-F238E27FC236}">
                  <a16:creationId xmlns:a16="http://schemas.microsoft.com/office/drawing/2014/main" id="{69C90D49-1A30-C9B0-F18C-D6543B4F7DE0}"/>
                </a:ext>
              </a:extLst>
            </p:cNvPr>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4">
              <a:extLst>
                <a:ext uri="{FF2B5EF4-FFF2-40B4-BE49-F238E27FC236}">
                  <a16:creationId xmlns:a16="http://schemas.microsoft.com/office/drawing/2014/main" id="{A6C68795-DB21-39AC-EB1B-0655EA3DE937}"/>
                </a:ext>
              </a:extLst>
            </p:cNvPr>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5">
              <a:extLst>
                <a:ext uri="{FF2B5EF4-FFF2-40B4-BE49-F238E27FC236}">
                  <a16:creationId xmlns:a16="http://schemas.microsoft.com/office/drawing/2014/main" id="{33BA8F49-1BAB-8AA6-FD35-B3BF630A4ABD}"/>
                </a:ext>
              </a:extLst>
            </p:cNvPr>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6">
              <a:extLst>
                <a:ext uri="{FF2B5EF4-FFF2-40B4-BE49-F238E27FC236}">
                  <a16:creationId xmlns:a16="http://schemas.microsoft.com/office/drawing/2014/main" id="{B5DF2034-73A4-C2B7-994C-2F3566218026}"/>
                </a:ext>
              </a:extLst>
            </p:cNvPr>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7">
              <a:extLst>
                <a:ext uri="{FF2B5EF4-FFF2-40B4-BE49-F238E27FC236}">
                  <a16:creationId xmlns:a16="http://schemas.microsoft.com/office/drawing/2014/main" id="{EFBA2BBF-1CE2-6012-2FA3-FDA18F634678}"/>
                </a:ext>
              </a:extLst>
            </p:cNvPr>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8">
              <a:extLst>
                <a:ext uri="{FF2B5EF4-FFF2-40B4-BE49-F238E27FC236}">
                  <a16:creationId xmlns:a16="http://schemas.microsoft.com/office/drawing/2014/main" id="{B9B512DC-A834-FFFA-C654-EE9E09AA00A6}"/>
                </a:ext>
              </a:extLst>
            </p:cNvPr>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9">
              <a:extLst>
                <a:ext uri="{FF2B5EF4-FFF2-40B4-BE49-F238E27FC236}">
                  <a16:creationId xmlns:a16="http://schemas.microsoft.com/office/drawing/2014/main" id="{90E14FC4-B6AE-0962-6C04-0B8BAF3A6241}"/>
                </a:ext>
              </a:extLst>
            </p:cNvPr>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40">
              <a:extLst>
                <a:ext uri="{FF2B5EF4-FFF2-40B4-BE49-F238E27FC236}">
                  <a16:creationId xmlns:a16="http://schemas.microsoft.com/office/drawing/2014/main" id="{C0B7FA1C-8142-059E-6DB0-2EF9D9AB0925}"/>
                </a:ext>
              </a:extLst>
            </p:cNvPr>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41">
              <a:extLst>
                <a:ext uri="{FF2B5EF4-FFF2-40B4-BE49-F238E27FC236}">
                  <a16:creationId xmlns:a16="http://schemas.microsoft.com/office/drawing/2014/main" id="{69EBB687-8057-6AC0-074B-1B628C6B7F19}"/>
                </a:ext>
              </a:extLst>
            </p:cNvPr>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42">
              <a:extLst>
                <a:ext uri="{FF2B5EF4-FFF2-40B4-BE49-F238E27FC236}">
                  <a16:creationId xmlns:a16="http://schemas.microsoft.com/office/drawing/2014/main" id="{FCF2F3D0-618C-61CE-2B10-BA4A156C635D}"/>
                </a:ext>
              </a:extLst>
            </p:cNvPr>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43">
              <a:extLst>
                <a:ext uri="{FF2B5EF4-FFF2-40B4-BE49-F238E27FC236}">
                  <a16:creationId xmlns:a16="http://schemas.microsoft.com/office/drawing/2014/main" id="{06B828D0-0648-7DE7-0769-31287BFE3313}"/>
                </a:ext>
              </a:extLst>
            </p:cNvPr>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44">
              <a:extLst>
                <a:ext uri="{FF2B5EF4-FFF2-40B4-BE49-F238E27FC236}">
                  <a16:creationId xmlns:a16="http://schemas.microsoft.com/office/drawing/2014/main" id="{BAEC0105-8992-06CD-A9DF-74384D061896}"/>
                </a:ext>
              </a:extLst>
            </p:cNvPr>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45">
              <a:extLst>
                <a:ext uri="{FF2B5EF4-FFF2-40B4-BE49-F238E27FC236}">
                  <a16:creationId xmlns:a16="http://schemas.microsoft.com/office/drawing/2014/main" id="{1F30D5D9-0681-2CCA-AD60-5E7A24958BF6}"/>
                </a:ext>
              </a:extLst>
            </p:cNvPr>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1340749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C61B1-1131-0E35-CD7A-13682A665791}"/>
            </a:ext>
          </a:extLst>
        </p:cNvPr>
        <p:cNvGrpSpPr/>
        <p:nvPr/>
      </p:nvGrpSpPr>
      <p:grpSpPr>
        <a:xfrm>
          <a:off x="0" y="0"/>
          <a:ext cx="0" cy="0"/>
          <a:chOff x="0" y="0"/>
          <a:chExt cx="0" cy="0"/>
        </a:xfrm>
      </p:grpSpPr>
      <p:sp>
        <p:nvSpPr>
          <p:cNvPr id="50" name="Başlık 1">
            <a:extLst>
              <a:ext uri="{FF2B5EF4-FFF2-40B4-BE49-F238E27FC236}">
                <a16:creationId xmlns:a16="http://schemas.microsoft.com/office/drawing/2014/main" id="{045ABFF6-B1D2-CAC6-641F-9A79AF2DC1AA}"/>
              </a:ext>
            </a:extLst>
          </p:cNvPr>
          <p:cNvSpPr txBox="1">
            <a:spLocks/>
          </p:cNvSpPr>
          <p:nvPr/>
        </p:nvSpPr>
        <p:spPr>
          <a:xfrm>
            <a:off x="5653669" y="989852"/>
            <a:ext cx="6448564" cy="3760567"/>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4000" b="1" dirty="0">
                <a:solidFill>
                  <a:schemeClr val="tx1">
                    <a:lumMod val="65000"/>
                    <a:lumOff val="35000"/>
                  </a:schemeClr>
                </a:solidFill>
                <a:latin typeface="+mn-lt"/>
              </a:rPr>
              <a:t>Sık Sorulan Sorular </a:t>
            </a:r>
          </a:p>
          <a:p>
            <a:pPr algn="just"/>
            <a:r>
              <a:rPr lang="tr-TR" sz="4000" b="1" dirty="0">
                <a:solidFill>
                  <a:schemeClr val="tx1">
                    <a:lumMod val="65000"/>
                    <a:lumOff val="35000"/>
                  </a:schemeClr>
                </a:solidFill>
                <a:latin typeface="+mn-lt"/>
              </a:rPr>
              <a:t>&amp; Cevaplar</a:t>
            </a:r>
          </a:p>
          <a:p>
            <a:pPr algn="just"/>
            <a:endParaRPr lang="tr-TR" sz="4000" b="1" dirty="0">
              <a:solidFill>
                <a:schemeClr val="tx1">
                  <a:lumMod val="65000"/>
                  <a:lumOff val="35000"/>
                </a:schemeClr>
              </a:solidFill>
              <a:latin typeface="+mn-lt"/>
            </a:endParaRPr>
          </a:p>
          <a:p>
            <a:pPr>
              <a:lnSpc>
                <a:spcPct val="107000"/>
              </a:lnSpc>
              <a:spcAft>
                <a:spcPts val="800"/>
              </a:spcAft>
              <a:buNone/>
            </a:pPr>
            <a:r>
              <a:rPr lang="tr-TR" sz="2400" dirty="0">
                <a:effectLst/>
                <a:latin typeface="Calibri" panose="020F0502020204030204" pitchFamily="34" charset="0"/>
                <a:ea typeface="Calibri" panose="020F0502020204030204" pitchFamily="34" charset="0"/>
              </a:rPr>
              <a:t>Soru: Eğitim materyallerine nasıl erişebilirim?</a:t>
            </a:r>
          </a:p>
          <a:p>
            <a:pPr>
              <a:lnSpc>
                <a:spcPct val="107000"/>
              </a:lnSpc>
              <a:spcAft>
                <a:spcPts val="800"/>
              </a:spcAft>
              <a:buNone/>
            </a:pPr>
            <a:r>
              <a:rPr lang="tr-TR" sz="2400" dirty="0">
                <a:effectLst/>
                <a:latin typeface="Calibri" panose="020F0502020204030204" pitchFamily="34" charset="0"/>
                <a:ea typeface="Calibri" panose="020F0502020204030204" pitchFamily="34" charset="0"/>
              </a:rPr>
              <a:t>Cevap: Tüm eğitim materyalleri ve videoları eğitim süresince sağlanacaktır. Ayrıca, eğitim sonrası materyallere erişim için de bilgi verilecektir.</a:t>
            </a:r>
          </a:p>
        </p:txBody>
      </p:sp>
      <p:pic>
        <p:nvPicPr>
          <p:cNvPr id="3" name="Resim 2">
            <a:extLst>
              <a:ext uri="{FF2B5EF4-FFF2-40B4-BE49-F238E27FC236}">
                <a16:creationId xmlns:a16="http://schemas.microsoft.com/office/drawing/2014/main" id="{5D9EE1FC-F079-6091-7A16-A0D370FF8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22" y="1626351"/>
            <a:ext cx="3997134" cy="4298055"/>
          </a:xfrm>
          <a:prstGeom prst="rect">
            <a:avLst/>
          </a:prstGeom>
        </p:spPr>
      </p:pic>
      <p:grpSp>
        <p:nvGrpSpPr>
          <p:cNvPr id="25" name="Grup 24">
            <a:extLst>
              <a:ext uri="{FF2B5EF4-FFF2-40B4-BE49-F238E27FC236}">
                <a16:creationId xmlns:a16="http://schemas.microsoft.com/office/drawing/2014/main" id="{6FC934E0-7409-09C5-2881-45CB5CE67696}"/>
              </a:ext>
            </a:extLst>
          </p:cNvPr>
          <p:cNvGrpSpPr/>
          <p:nvPr/>
        </p:nvGrpSpPr>
        <p:grpSpPr>
          <a:xfrm>
            <a:off x="0" y="0"/>
            <a:ext cx="3187806" cy="733879"/>
            <a:chOff x="0" y="0"/>
            <a:chExt cx="8392126" cy="1931988"/>
          </a:xfrm>
        </p:grpSpPr>
        <p:sp>
          <p:nvSpPr>
            <p:cNvPr id="26" name="Freeform 29">
              <a:extLst>
                <a:ext uri="{FF2B5EF4-FFF2-40B4-BE49-F238E27FC236}">
                  <a16:creationId xmlns:a16="http://schemas.microsoft.com/office/drawing/2014/main" id="{805F3730-6E46-40FB-309E-73DE6DF86704}"/>
                </a:ext>
              </a:extLst>
            </p:cNvPr>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7" name="Freeform 30">
              <a:extLst>
                <a:ext uri="{FF2B5EF4-FFF2-40B4-BE49-F238E27FC236}">
                  <a16:creationId xmlns:a16="http://schemas.microsoft.com/office/drawing/2014/main" id="{273421CA-D170-9C12-4F02-BCD4C31A06F0}"/>
                </a:ext>
              </a:extLst>
            </p:cNvPr>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8" name="Freeform 31">
              <a:extLst>
                <a:ext uri="{FF2B5EF4-FFF2-40B4-BE49-F238E27FC236}">
                  <a16:creationId xmlns:a16="http://schemas.microsoft.com/office/drawing/2014/main" id="{364AFDF7-94B2-4171-55BA-8EB0E1D90B3C}"/>
                </a:ext>
              </a:extLst>
            </p:cNvPr>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9" name="Freeform 32">
              <a:extLst>
                <a:ext uri="{FF2B5EF4-FFF2-40B4-BE49-F238E27FC236}">
                  <a16:creationId xmlns:a16="http://schemas.microsoft.com/office/drawing/2014/main" id="{B437A499-10C6-8319-81FE-4118D6E37417}"/>
                </a:ext>
              </a:extLst>
            </p:cNvPr>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3">
              <a:extLst>
                <a:ext uri="{FF2B5EF4-FFF2-40B4-BE49-F238E27FC236}">
                  <a16:creationId xmlns:a16="http://schemas.microsoft.com/office/drawing/2014/main" id="{5788C80E-6294-5FEE-B2EE-AB62E970B1ED}"/>
                </a:ext>
              </a:extLst>
            </p:cNvPr>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4">
              <a:extLst>
                <a:ext uri="{FF2B5EF4-FFF2-40B4-BE49-F238E27FC236}">
                  <a16:creationId xmlns:a16="http://schemas.microsoft.com/office/drawing/2014/main" id="{93ABC8B2-5801-720D-65B7-83D521240C5E}"/>
                </a:ext>
              </a:extLst>
            </p:cNvPr>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5">
              <a:extLst>
                <a:ext uri="{FF2B5EF4-FFF2-40B4-BE49-F238E27FC236}">
                  <a16:creationId xmlns:a16="http://schemas.microsoft.com/office/drawing/2014/main" id="{6691DE45-B14B-819C-04AC-78C3B6AF3A04}"/>
                </a:ext>
              </a:extLst>
            </p:cNvPr>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6">
              <a:extLst>
                <a:ext uri="{FF2B5EF4-FFF2-40B4-BE49-F238E27FC236}">
                  <a16:creationId xmlns:a16="http://schemas.microsoft.com/office/drawing/2014/main" id="{80689638-2C7A-A429-A062-95C2539DC885}"/>
                </a:ext>
              </a:extLst>
            </p:cNvPr>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7">
              <a:extLst>
                <a:ext uri="{FF2B5EF4-FFF2-40B4-BE49-F238E27FC236}">
                  <a16:creationId xmlns:a16="http://schemas.microsoft.com/office/drawing/2014/main" id="{9A5EA65A-BCA8-5012-5150-461B65BB4E19}"/>
                </a:ext>
              </a:extLst>
            </p:cNvPr>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8">
              <a:extLst>
                <a:ext uri="{FF2B5EF4-FFF2-40B4-BE49-F238E27FC236}">
                  <a16:creationId xmlns:a16="http://schemas.microsoft.com/office/drawing/2014/main" id="{C311D7B5-9EFA-3D63-334A-914D6912FC57}"/>
                </a:ext>
              </a:extLst>
            </p:cNvPr>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9">
              <a:extLst>
                <a:ext uri="{FF2B5EF4-FFF2-40B4-BE49-F238E27FC236}">
                  <a16:creationId xmlns:a16="http://schemas.microsoft.com/office/drawing/2014/main" id="{92861141-4465-E9BA-0DE0-235B30F0AFFE}"/>
                </a:ext>
              </a:extLst>
            </p:cNvPr>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40">
              <a:extLst>
                <a:ext uri="{FF2B5EF4-FFF2-40B4-BE49-F238E27FC236}">
                  <a16:creationId xmlns:a16="http://schemas.microsoft.com/office/drawing/2014/main" id="{8F415E29-79F9-BE93-CFAC-2DC3060F4923}"/>
                </a:ext>
              </a:extLst>
            </p:cNvPr>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41">
              <a:extLst>
                <a:ext uri="{FF2B5EF4-FFF2-40B4-BE49-F238E27FC236}">
                  <a16:creationId xmlns:a16="http://schemas.microsoft.com/office/drawing/2014/main" id="{C212F929-0892-9FBC-B308-6BEC066392F9}"/>
                </a:ext>
              </a:extLst>
            </p:cNvPr>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42">
              <a:extLst>
                <a:ext uri="{FF2B5EF4-FFF2-40B4-BE49-F238E27FC236}">
                  <a16:creationId xmlns:a16="http://schemas.microsoft.com/office/drawing/2014/main" id="{5C9D306F-DDBA-244D-AE85-4BDD16F527DA}"/>
                </a:ext>
              </a:extLst>
            </p:cNvPr>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43">
              <a:extLst>
                <a:ext uri="{FF2B5EF4-FFF2-40B4-BE49-F238E27FC236}">
                  <a16:creationId xmlns:a16="http://schemas.microsoft.com/office/drawing/2014/main" id="{736559DC-8C7A-F293-050A-E1E4B8EEB788}"/>
                </a:ext>
              </a:extLst>
            </p:cNvPr>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44">
              <a:extLst>
                <a:ext uri="{FF2B5EF4-FFF2-40B4-BE49-F238E27FC236}">
                  <a16:creationId xmlns:a16="http://schemas.microsoft.com/office/drawing/2014/main" id="{FDEDACFE-5F74-371C-64E4-DF49EC1E6C7E}"/>
                </a:ext>
              </a:extLst>
            </p:cNvPr>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45">
              <a:extLst>
                <a:ext uri="{FF2B5EF4-FFF2-40B4-BE49-F238E27FC236}">
                  <a16:creationId xmlns:a16="http://schemas.microsoft.com/office/drawing/2014/main" id="{2144A958-6BC5-042C-41EE-BB4359D43949}"/>
                </a:ext>
              </a:extLst>
            </p:cNvPr>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2288403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592" y="2420402"/>
            <a:ext cx="7934062" cy="4386903"/>
          </a:xfrm>
          <a:prstGeom prst="rect">
            <a:avLst/>
          </a:prstGeom>
        </p:spPr>
      </p:pic>
      <p:sp>
        <p:nvSpPr>
          <p:cNvPr id="73" name="Başlık 1">
            <a:extLst>
              <a:ext uri="{FF2B5EF4-FFF2-40B4-BE49-F238E27FC236}">
                <a16:creationId xmlns:a16="http://schemas.microsoft.com/office/drawing/2014/main" id="{05B75A5C-BDA0-4D6E-960D-897202791CA3}"/>
              </a:ext>
            </a:extLst>
          </p:cNvPr>
          <p:cNvSpPr txBox="1">
            <a:spLocks/>
          </p:cNvSpPr>
          <p:nvPr/>
        </p:nvSpPr>
        <p:spPr>
          <a:xfrm>
            <a:off x="6682487" y="658627"/>
            <a:ext cx="5257332" cy="641301"/>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4000" b="1" dirty="0">
                <a:solidFill>
                  <a:schemeClr val="tx1">
                    <a:lumMod val="65000"/>
                    <a:lumOff val="35000"/>
                  </a:schemeClr>
                </a:solidFill>
                <a:latin typeface="+mn-lt"/>
              </a:rPr>
              <a:t>Eğitim İçeriğinin Özeti</a:t>
            </a:r>
          </a:p>
        </p:txBody>
      </p:sp>
      <p:sp>
        <p:nvSpPr>
          <p:cNvPr id="77" name="Başlık 1">
            <a:extLst>
              <a:ext uri="{FF2B5EF4-FFF2-40B4-BE49-F238E27FC236}">
                <a16:creationId xmlns:a16="http://schemas.microsoft.com/office/drawing/2014/main" id="{05B75A5C-BDA0-4D6E-960D-897202791CA3}"/>
              </a:ext>
            </a:extLst>
          </p:cNvPr>
          <p:cNvSpPr txBox="1">
            <a:spLocks/>
          </p:cNvSpPr>
          <p:nvPr/>
        </p:nvSpPr>
        <p:spPr>
          <a:xfrm>
            <a:off x="6834916" y="4322959"/>
            <a:ext cx="3525955" cy="438617"/>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en-US" sz="2000" b="1" dirty="0" err="1">
                <a:solidFill>
                  <a:schemeClr val="bg1">
                    <a:lumMod val="50000"/>
                  </a:schemeClr>
                </a:solidFill>
                <a:latin typeface="+mn-lt"/>
              </a:rPr>
              <a:t>Kurulum</a:t>
            </a:r>
            <a:r>
              <a:rPr lang="en-US" sz="2000" b="1" dirty="0">
                <a:solidFill>
                  <a:schemeClr val="bg1">
                    <a:lumMod val="50000"/>
                  </a:schemeClr>
                </a:solidFill>
                <a:latin typeface="+mn-lt"/>
              </a:rPr>
              <a:t> </a:t>
            </a:r>
            <a:r>
              <a:rPr lang="en-US" sz="2000" b="1" dirty="0" err="1">
                <a:solidFill>
                  <a:schemeClr val="bg1">
                    <a:lumMod val="50000"/>
                  </a:schemeClr>
                </a:solidFill>
                <a:latin typeface="+mn-lt"/>
              </a:rPr>
              <a:t>ve</a:t>
            </a:r>
            <a:r>
              <a:rPr lang="en-US" sz="2000" b="1" dirty="0">
                <a:solidFill>
                  <a:schemeClr val="bg1">
                    <a:lumMod val="50000"/>
                  </a:schemeClr>
                </a:solidFill>
                <a:latin typeface="+mn-lt"/>
              </a:rPr>
              <a:t> </a:t>
            </a:r>
            <a:r>
              <a:rPr lang="en-US" sz="2000" b="1" dirty="0" err="1">
                <a:solidFill>
                  <a:schemeClr val="bg1">
                    <a:lumMod val="50000"/>
                  </a:schemeClr>
                </a:solidFill>
                <a:latin typeface="+mn-lt"/>
              </a:rPr>
              <a:t>Çalışma</a:t>
            </a:r>
            <a:r>
              <a:rPr lang="en-US" sz="2000" b="1" dirty="0">
                <a:solidFill>
                  <a:schemeClr val="bg1">
                    <a:lumMod val="50000"/>
                  </a:schemeClr>
                </a:solidFill>
                <a:latin typeface="+mn-lt"/>
              </a:rPr>
              <a:t> </a:t>
            </a:r>
            <a:r>
              <a:rPr lang="en-US" sz="2000" b="1" dirty="0" err="1">
                <a:solidFill>
                  <a:schemeClr val="bg1">
                    <a:lumMod val="50000"/>
                  </a:schemeClr>
                </a:solidFill>
                <a:latin typeface="+mn-lt"/>
              </a:rPr>
              <a:t>Ortamı</a:t>
            </a:r>
            <a:endParaRPr lang="en-US" sz="2000" b="1" dirty="0">
              <a:solidFill>
                <a:schemeClr val="bg1">
                  <a:lumMod val="50000"/>
                </a:schemeClr>
              </a:solidFill>
              <a:latin typeface="+mn-lt"/>
            </a:endParaRPr>
          </a:p>
        </p:txBody>
      </p:sp>
      <p:sp>
        <p:nvSpPr>
          <p:cNvPr id="78" name="Başlık 1">
            <a:extLst>
              <a:ext uri="{FF2B5EF4-FFF2-40B4-BE49-F238E27FC236}">
                <a16:creationId xmlns:a16="http://schemas.microsoft.com/office/drawing/2014/main" id="{05B75A5C-BDA0-4D6E-960D-897202791CA3}"/>
              </a:ext>
            </a:extLst>
          </p:cNvPr>
          <p:cNvSpPr txBox="1">
            <a:spLocks/>
          </p:cNvSpPr>
          <p:nvPr/>
        </p:nvSpPr>
        <p:spPr>
          <a:xfrm>
            <a:off x="6096000" y="3815360"/>
            <a:ext cx="4641609" cy="438617"/>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2000" b="1" dirty="0">
                <a:solidFill>
                  <a:schemeClr val="bg1">
                    <a:lumMod val="50000"/>
                  </a:schemeClr>
                </a:solidFill>
                <a:latin typeface="+mn-lt"/>
              </a:rPr>
              <a:t>Metin Üretimine Giriş</a:t>
            </a:r>
            <a:endParaRPr lang="en-US" sz="2000" b="1" dirty="0">
              <a:solidFill>
                <a:schemeClr val="bg1">
                  <a:lumMod val="50000"/>
                </a:schemeClr>
              </a:solidFill>
              <a:latin typeface="+mn-lt"/>
            </a:endParaRPr>
          </a:p>
        </p:txBody>
      </p:sp>
      <p:sp>
        <p:nvSpPr>
          <p:cNvPr id="79" name="Başlık 1">
            <a:extLst>
              <a:ext uri="{FF2B5EF4-FFF2-40B4-BE49-F238E27FC236}">
                <a16:creationId xmlns:a16="http://schemas.microsoft.com/office/drawing/2014/main" id="{05B75A5C-BDA0-4D6E-960D-897202791CA3}"/>
              </a:ext>
            </a:extLst>
          </p:cNvPr>
          <p:cNvSpPr txBox="1">
            <a:spLocks/>
          </p:cNvSpPr>
          <p:nvPr/>
        </p:nvSpPr>
        <p:spPr>
          <a:xfrm>
            <a:off x="4304088" y="2799766"/>
            <a:ext cx="4149924" cy="438617"/>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2000" b="1" dirty="0">
                <a:solidFill>
                  <a:schemeClr val="bg1">
                    <a:lumMod val="50000"/>
                  </a:schemeClr>
                </a:solidFill>
                <a:latin typeface="+mn-lt"/>
              </a:rPr>
              <a:t>Erişim </a:t>
            </a:r>
            <a:r>
              <a:rPr lang="nn-NO" sz="2000" b="1" dirty="0">
                <a:solidFill>
                  <a:schemeClr val="bg1">
                    <a:lumMod val="50000"/>
                  </a:schemeClr>
                </a:solidFill>
                <a:latin typeface="+mn-lt"/>
              </a:rPr>
              <a:t>Destekli Metin Üretimi (RAG) </a:t>
            </a:r>
            <a:endParaRPr lang="en-US" sz="2000" b="1" dirty="0">
              <a:solidFill>
                <a:schemeClr val="bg1">
                  <a:lumMod val="50000"/>
                </a:schemeClr>
              </a:solidFill>
              <a:latin typeface="+mn-lt"/>
            </a:endParaRPr>
          </a:p>
        </p:txBody>
      </p:sp>
      <p:sp>
        <p:nvSpPr>
          <p:cNvPr id="80" name="Başlık 1">
            <a:extLst>
              <a:ext uri="{FF2B5EF4-FFF2-40B4-BE49-F238E27FC236}">
                <a16:creationId xmlns:a16="http://schemas.microsoft.com/office/drawing/2014/main" id="{05B75A5C-BDA0-4D6E-960D-897202791CA3}"/>
              </a:ext>
            </a:extLst>
          </p:cNvPr>
          <p:cNvSpPr txBox="1">
            <a:spLocks/>
          </p:cNvSpPr>
          <p:nvPr/>
        </p:nvSpPr>
        <p:spPr>
          <a:xfrm>
            <a:off x="5115726" y="3300160"/>
            <a:ext cx="4780842" cy="438617"/>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en-US" sz="2000" b="1" dirty="0">
                <a:solidFill>
                  <a:schemeClr val="bg1">
                    <a:lumMod val="50000"/>
                  </a:schemeClr>
                </a:solidFill>
                <a:latin typeface="+mn-lt"/>
              </a:rPr>
              <a:t>Büyük Dil </a:t>
            </a:r>
            <a:r>
              <a:rPr lang="en-US" sz="2000" b="1" dirty="0" err="1">
                <a:solidFill>
                  <a:schemeClr val="bg1">
                    <a:lumMod val="50000"/>
                  </a:schemeClr>
                </a:solidFill>
                <a:latin typeface="+mn-lt"/>
              </a:rPr>
              <a:t>Modellerine</a:t>
            </a:r>
            <a:r>
              <a:rPr lang="en-US" sz="2000" b="1" dirty="0">
                <a:solidFill>
                  <a:schemeClr val="bg1">
                    <a:lumMod val="50000"/>
                  </a:schemeClr>
                </a:solidFill>
                <a:latin typeface="+mn-lt"/>
              </a:rPr>
              <a:t> </a:t>
            </a:r>
            <a:r>
              <a:rPr lang="en-US" sz="2000" b="1" dirty="0" err="1">
                <a:solidFill>
                  <a:schemeClr val="bg1">
                    <a:lumMod val="50000"/>
                  </a:schemeClr>
                </a:solidFill>
                <a:latin typeface="+mn-lt"/>
              </a:rPr>
              <a:t>Erişim</a:t>
            </a:r>
            <a:endParaRPr lang="en-US" sz="2000" b="1" dirty="0">
              <a:solidFill>
                <a:schemeClr val="bg1">
                  <a:lumMod val="50000"/>
                </a:schemeClr>
              </a:solidFill>
              <a:latin typeface="+mn-lt"/>
            </a:endParaRPr>
          </a:p>
        </p:txBody>
      </p:sp>
      <p:grpSp>
        <p:nvGrpSpPr>
          <p:cNvPr id="4" name="Grup 3"/>
          <p:cNvGrpSpPr/>
          <p:nvPr/>
        </p:nvGrpSpPr>
        <p:grpSpPr>
          <a:xfrm>
            <a:off x="1078161" y="1119528"/>
            <a:ext cx="5441945" cy="2024701"/>
            <a:chOff x="4736817" y="3398284"/>
            <a:chExt cx="10884598" cy="4049666"/>
          </a:xfrm>
        </p:grpSpPr>
        <p:sp>
          <p:nvSpPr>
            <p:cNvPr id="81" name="Başlık 1">
              <a:extLst>
                <a:ext uri="{FF2B5EF4-FFF2-40B4-BE49-F238E27FC236}">
                  <a16:creationId xmlns:a16="http://schemas.microsoft.com/office/drawing/2014/main" id="{05B75A5C-BDA0-4D6E-960D-897202791CA3}"/>
                </a:ext>
              </a:extLst>
            </p:cNvPr>
            <p:cNvSpPr txBox="1">
              <a:spLocks/>
            </p:cNvSpPr>
            <p:nvPr/>
          </p:nvSpPr>
          <p:spPr>
            <a:xfrm>
              <a:off x="6059109" y="3447401"/>
              <a:ext cx="9562306" cy="877292"/>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2000" b="1" dirty="0">
                  <a:solidFill>
                    <a:schemeClr val="bg1">
                      <a:lumMod val="50000"/>
                    </a:schemeClr>
                  </a:solidFill>
                  <a:latin typeface="+mn-lt"/>
                </a:rPr>
                <a:t>Değerlendirme ve Kapanış</a:t>
              </a:r>
              <a:endParaRPr lang="en-US" sz="2000" b="1" dirty="0">
                <a:solidFill>
                  <a:schemeClr val="bg1">
                    <a:lumMod val="50000"/>
                  </a:schemeClr>
                </a:solidFill>
                <a:latin typeface="+mn-lt"/>
              </a:endParaRPr>
            </a:p>
          </p:txBody>
        </p:sp>
        <p:cxnSp>
          <p:nvCxnSpPr>
            <p:cNvPr id="5" name="Düz Bağlayıcı 4"/>
            <p:cNvCxnSpPr/>
            <p:nvPr/>
          </p:nvCxnSpPr>
          <p:spPr>
            <a:xfrm flipV="1">
              <a:off x="4736817" y="3885165"/>
              <a:ext cx="773580" cy="356278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5072758" y="3398284"/>
              <a:ext cx="973763" cy="97376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p>
          </p:txBody>
        </p:sp>
      </p:grpSp>
      <p:grpSp>
        <p:nvGrpSpPr>
          <p:cNvPr id="2" name="Grup 1"/>
          <p:cNvGrpSpPr/>
          <p:nvPr/>
        </p:nvGrpSpPr>
        <p:grpSpPr>
          <a:xfrm>
            <a:off x="3374665" y="2978413"/>
            <a:ext cx="4344138" cy="3269627"/>
            <a:chOff x="5895024" y="4423585"/>
            <a:chExt cx="8688842" cy="6539680"/>
          </a:xfrm>
        </p:grpSpPr>
        <p:cxnSp>
          <p:nvCxnSpPr>
            <p:cNvPr id="156" name="Düz Bağlayıcı 155"/>
            <p:cNvCxnSpPr/>
            <p:nvPr/>
          </p:nvCxnSpPr>
          <p:spPr>
            <a:xfrm flipV="1">
              <a:off x="5895024" y="4945545"/>
              <a:ext cx="1327400" cy="30408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6780227" y="4423585"/>
              <a:ext cx="973763" cy="9737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p>
          </p:txBody>
        </p:sp>
        <p:cxnSp>
          <p:nvCxnSpPr>
            <p:cNvPr id="158" name="Düz Bağlayıcı 157"/>
            <p:cNvCxnSpPr/>
            <p:nvPr/>
          </p:nvCxnSpPr>
          <p:spPr>
            <a:xfrm flipV="1">
              <a:off x="6903297" y="6022384"/>
              <a:ext cx="2026596" cy="262132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59" name="Oval 158"/>
            <p:cNvSpPr/>
            <p:nvPr/>
          </p:nvSpPr>
          <p:spPr>
            <a:xfrm>
              <a:off x="8487696" y="5448886"/>
              <a:ext cx="973763" cy="97376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p>
          </p:txBody>
        </p:sp>
        <p:cxnSp>
          <p:nvCxnSpPr>
            <p:cNvPr id="160" name="Düz Bağlayıcı 159"/>
            <p:cNvCxnSpPr/>
            <p:nvPr/>
          </p:nvCxnSpPr>
          <p:spPr>
            <a:xfrm flipV="1">
              <a:off x="8562110" y="6952424"/>
              <a:ext cx="2227969" cy="234895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10195165" y="6474187"/>
              <a:ext cx="973763" cy="97376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p>
          </p:txBody>
        </p:sp>
        <p:cxnSp>
          <p:nvCxnSpPr>
            <p:cNvPr id="162" name="Düz Bağlayıcı 161"/>
            <p:cNvCxnSpPr/>
            <p:nvPr/>
          </p:nvCxnSpPr>
          <p:spPr>
            <a:xfrm flipV="1">
              <a:off x="10306531" y="7793843"/>
              <a:ext cx="2205266" cy="227898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11902634" y="7499488"/>
              <a:ext cx="973763" cy="9737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p>
          </p:txBody>
        </p:sp>
        <p:cxnSp>
          <p:nvCxnSpPr>
            <p:cNvPr id="164" name="Düz Bağlayıcı 163"/>
            <p:cNvCxnSpPr/>
            <p:nvPr/>
          </p:nvCxnSpPr>
          <p:spPr>
            <a:xfrm flipV="1">
              <a:off x="12008116" y="8782413"/>
              <a:ext cx="2298482" cy="218085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65" name="Oval 164"/>
            <p:cNvSpPr/>
            <p:nvPr/>
          </p:nvSpPr>
          <p:spPr>
            <a:xfrm>
              <a:off x="13610103" y="8524791"/>
              <a:ext cx="973763" cy="9737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p>
          </p:txBody>
        </p:sp>
      </p:grpSp>
      <p:sp>
        <p:nvSpPr>
          <p:cNvPr id="173" name="Başlık 1">
            <a:extLst>
              <a:ext uri="{FF2B5EF4-FFF2-40B4-BE49-F238E27FC236}">
                <a16:creationId xmlns:a16="http://schemas.microsoft.com/office/drawing/2014/main" id="{05B75A5C-BDA0-4D6E-960D-897202791CA3}"/>
              </a:ext>
            </a:extLst>
          </p:cNvPr>
          <p:cNvSpPr txBox="1">
            <a:spLocks/>
          </p:cNvSpPr>
          <p:nvPr/>
        </p:nvSpPr>
        <p:spPr>
          <a:xfrm>
            <a:off x="7702073" y="4887289"/>
            <a:ext cx="3184379" cy="438617"/>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2000" b="1" dirty="0">
                <a:solidFill>
                  <a:schemeClr val="bg1">
                    <a:lumMod val="50000"/>
                  </a:schemeClr>
                </a:solidFill>
                <a:latin typeface="+mn-lt"/>
              </a:rPr>
              <a:t>Giriş</a:t>
            </a:r>
            <a:endParaRPr lang="en-US" sz="2000" b="1" dirty="0">
              <a:solidFill>
                <a:schemeClr val="bg1">
                  <a:lumMod val="50000"/>
                </a:schemeClr>
              </a:solidFill>
              <a:latin typeface="+mn-lt"/>
            </a:endParaRPr>
          </a:p>
        </p:txBody>
      </p:sp>
      <p:grpSp>
        <p:nvGrpSpPr>
          <p:cNvPr id="45" name="Grup 44"/>
          <p:cNvGrpSpPr/>
          <p:nvPr/>
        </p:nvGrpSpPr>
        <p:grpSpPr>
          <a:xfrm>
            <a:off x="0" y="0"/>
            <a:ext cx="3187806" cy="733879"/>
            <a:chOff x="0" y="0"/>
            <a:chExt cx="8392126" cy="1931988"/>
          </a:xfrm>
        </p:grpSpPr>
        <p:sp>
          <p:nvSpPr>
            <p:cNvPr id="46"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7"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8"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9"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50"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51"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52"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71"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72"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74"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75"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76"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grpSp>
        <p:nvGrpSpPr>
          <p:cNvPr id="7" name="Grup 3">
            <a:extLst>
              <a:ext uri="{FF2B5EF4-FFF2-40B4-BE49-F238E27FC236}">
                <a16:creationId xmlns:a16="http://schemas.microsoft.com/office/drawing/2014/main" id="{A3AFE809-60EA-9F72-6955-2AF7CC1F7D79}"/>
              </a:ext>
            </a:extLst>
          </p:cNvPr>
          <p:cNvGrpSpPr/>
          <p:nvPr/>
        </p:nvGrpSpPr>
        <p:grpSpPr>
          <a:xfrm>
            <a:off x="2687990" y="2362952"/>
            <a:ext cx="5441945" cy="2024701"/>
            <a:chOff x="4736817" y="3398284"/>
            <a:chExt cx="10884598" cy="4049666"/>
          </a:xfrm>
        </p:grpSpPr>
        <p:sp>
          <p:nvSpPr>
            <p:cNvPr id="8" name="Başlık 1">
              <a:extLst>
                <a:ext uri="{FF2B5EF4-FFF2-40B4-BE49-F238E27FC236}">
                  <a16:creationId xmlns:a16="http://schemas.microsoft.com/office/drawing/2014/main" id="{1EED0DC5-BBF3-5E33-2F31-DDC2EA1F940E}"/>
                </a:ext>
              </a:extLst>
            </p:cNvPr>
            <p:cNvSpPr txBox="1">
              <a:spLocks/>
            </p:cNvSpPr>
            <p:nvPr/>
          </p:nvSpPr>
          <p:spPr>
            <a:xfrm>
              <a:off x="6059109" y="3447401"/>
              <a:ext cx="9562306" cy="877292"/>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en-US" sz="2000" b="1" dirty="0">
                  <a:solidFill>
                    <a:schemeClr val="bg1">
                      <a:lumMod val="50000"/>
                    </a:schemeClr>
                  </a:solidFill>
                  <a:latin typeface="+mn-lt"/>
                </a:rPr>
                <a:t>RAG </a:t>
              </a:r>
              <a:r>
                <a:rPr lang="en-US" sz="2000" b="1" dirty="0" err="1">
                  <a:solidFill>
                    <a:schemeClr val="bg1">
                      <a:lumMod val="50000"/>
                    </a:schemeClr>
                  </a:solidFill>
                  <a:latin typeface="+mn-lt"/>
                </a:rPr>
                <a:t>ile</a:t>
              </a:r>
              <a:r>
                <a:rPr lang="en-US" sz="2000" b="1" dirty="0">
                  <a:solidFill>
                    <a:schemeClr val="bg1">
                      <a:lumMod val="50000"/>
                    </a:schemeClr>
                  </a:solidFill>
                  <a:latin typeface="+mn-lt"/>
                </a:rPr>
                <a:t> Sohbet </a:t>
              </a:r>
              <a:r>
                <a:rPr lang="en-US" sz="2000" b="1" dirty="0" err="1">
                  <a:solidFill>
                    <a:schemeClr val="bg1">
                      <a:lumMod val="50000"/>
                    </a:schemeClr>
                  </a:solidFill>
                  <a:latin typeface="+mn-lt"/>
                </a:rPr>
                <a:t>Botu</a:t>
              </a:r>
              <a:r>
                <a:rPr lang="en-US" sz="2000" b="1" dirty="0">
                  <a:solidFill>
                    <a:schemeClr val="bg1">
                      <a:lumMod val="50000"/>
                    </a:schemeClr>
                  </a:solidFill>
                  <a:latin typeface="+mn-lt"/>
                </a:rPr>
                <a:t> </a:t>
              </a:r>
              <a:r>
                <a:rPr lang="en-US" sz="2000" b="1" dirty="0" err="1">
                  <a:solidFill>
                    <a:schemeClr val="bg1">
                      <a:lumMod val="50000"/>
                    </a:schemeClr>
                  </a:solidFill>
                  <a:latin typeface="+mn-lt"/>
                </a:rPr>
                <a:t>Geliştirme</a:t>
              </a:r>
              <a:endParaRPr lang="en-US" sz="2000" b="1" dirty="0">
                <a:solidFill>
                  <a:schemeClr val="bg1">
                    <a:lumMod val="50000"/>
                  </a:schemeClr>
                </a:solidFill>
                <a:latin typeface="+mn-lt"/>
              </a:endParaRPr>
            </a:p>
          </p:txBody>
        </p:sp>
        <p:cxnSp>
          <p:nvCxnSpPr>
            <p:cNvPr id="9" name="Düz Bağlayıcı 4">
              <a:extLst>
                <a:ext uri="{FF2B5EF4-FFF2-40B4-BE49-F238E27FC236}">
                  <a16:creationId xmlns:a16="http://schemas.microsoft.com/office/drawing/2014/main" id="{20B6C9AF-CCA5-4E31-E982-5EC2C5D94A91}"/>
                </a:ext>
              </a:extLst>
            </p:cNvPr>
            <p:cNvCxnSpPr/>
            <p:nvPr/>
          </p:nvCxnSpPr>
          <p:spPr>
            <a:xfrm flipV="1">
              <a:off x="4736817" y="3885165"/>
              <a:ext cx="773580" cy="3562785"/>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F451729-3B3A-2063-7B5A-2A6B729B9651}"/>
                </a:ext>
              </a:extLst>
            </p:cNvPr>
            <p:cNvSpPr/>
            <p:nvPr/>
          </p:nvSpPr>
          <p:spPr>
            <a:xfrm>
              <a:off x="5072758" y="3398284"/>
              <a:ext cx="973763" cy="97376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dirty="0"/>
            </a:p>
          </p:txBody>
        </p:sp>
      </p:grpSp>
      <p:grpSp>
        <p:nvGrpSpPr>
          <p:cNvPr id="11" name="Grup 3">
            <a:extLst>
              <a:ext uri="{FF2B5EF4-FFF2-40B4-BE49-F238E27FC236}">
                <a16:creationId xmlns:a16="http://schemas.microsoft.com/office/drawing/2014/main" id="{9E43CBE4-FEFD-DB49-F528-21A9513702F0}"/>
              </a:ext>
            </a:extLst>
          </p:cNvPr>
          <p:cNvGrpSpPr/>
          <p:nvPr/>
        </p:nvGrpSpPr>
        <p:grpSpPr>
          <a:xfrm>
            <a:off x="1611070" y="1848598"/>
            <a:ext cx="5441945" cy="2024701"/>
            <a:chOff x="4736817" y="3398284"/>
            <a:chExt cx="10884598" cy="4049666"/>
          </a:xfrm>
        </p:grpSpPr>
        <p:sp>
          <p:nvSpPr>
            <p:cNvPr id="12" name="Başlık 1">
              <a:extLst>
                <a:ext uri="{FF2B5EF4-FFF2-40B4-BE49-F238E27FC236}">
                  <a16:creationId xmlns:a16="http://schemas.microsoft.com/office/drawing/2014/main" id="{AA095B12-99ED-6421-CBF4-A22C8A37D868}"/>
                </a:ext>
              </a:extLst>
            </p:cNvPr>
            <p:cNvSpPr txBox="1">
              <a:spLocks/>
            </p:cNvSpPr>
            <p:nvPr/>
          </p:nvSpPr>
          <p:spPr>
            <a:xfrm>
              <a:off x="6059109" y="3447401"/>
              <a:ext cx="9562306" cy="877292"/>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en-US" sz="2000" b="1" dirty="0">
                  <a:solidFill>
                    <a:schemeClr val="bg1">
                      <a:lumMod val="50000"/>
                    </a:schemeClr>
                  </a:solidFill>
                  <a:latin typeface="+mn-lt"/>
                </a:rPr>
                <a:t>Sohbet </a:t>
              </a:r>
              <a:r>
                <a:rPr lang="en-US" sz="2000" b="1" dirty="0" err="1">
                  <a:solidFill>
                    <a:schemeClr val="bg1">
                      <a:lumMod val="50000"/>
                    </a:schemeClr>
                  </a:solidFill>
                  <a:latin typeface="+mn-lt"/>
                </a:rPr>
                <a:t>Botu</a:t>
              </a:r>
              <a:r>
                <a:rPr lang="en-US" sz="2000" b="1" dirty="0">
                  <a:solidFill>
                    <a:schemeClr val="bg1">
                      <a:lumMod val="50000"/>
                    </a:schemeClr>
                  </a:solidFill>
                  <a:latin typeface="+mn-lt"/>
                </a:rPr>
                <a:t> </a:t>
              </a:r>
              <a:r>
                <a:rPr lang="en-US" sz="2000" b="1" dirty="0" err="1">
                  <a:solidFill>
                    <a:schemeClr val="bg1">
                      <a:lumMod val="50000"/>
                    </a:schemeClr>
                  </a:solidFill>
                  <a:latin typeface="+mn-lt"/>
                </a:rPr>
                <a:t>İçin</a:t>
              </a:r>
              <a:r>
                <a:rPr lang="en-US" sz="2000" b="1" dirty="0">
                  <a:solidFill>
                    <a:schemeClr val="bg1">
                      <a:lumMod val="50000"/>
                    </a:schemeClr>
                  </a:solidFill>
                  <a:latin typeface="+mn-lt"/>
                </a:rPr>
                <a:t> </a:t>
              </a:r>
              <a:r>
                <a:rPr lang="en-US" sz="2000" b="1" dirty="0" err="1">
                  <a:solidFill>
                    <a:schemeClr val="bg1">
                      <a:lumMod val="50000"/>
                    </a:schemeClr>
                  </a:solidFill>
                  <a:latin typeface="+mn-lt"/>
                </a:rPr>
                <a:t>Arayüz</a:t>
              </a:r>
              <a:r>
                <a:rPr lang="en-US" sz="2000" b="1" dirty="0">
                  <a:solidFill>
                    <a:schemeClr val="bg1">
                      <a:lumMod val="50000"/>
                    </a:schemeClr>
                  </a:solidFill>
                  <a:latin typeface="+mn-lt"/>
                </a:rPr>
                <a:t> </a:t>
              </a:r>
              <a:r>
                <a:rPr lang="en-US" sz="2000" b="1" dirty="0" err="1">
                  <a:solidFill>
                    <a:schemeClr val="bg1">
                      <a:lumMod val="50000"/>
                    </a:schemeClr>
                  </a:solidFill>
                  <a:latin typeface="+mn-lt"/>
                </a:rPr>
                <a:t>Geliştirme</a:t>
              </a:r>
              <a:endParaRPr lang="en-US" sz="2000" b="1" dirty="0">
                <a:solidFill>
                  <a:schemeClr val="bg1">
                    <a:lumMod val="50000"/>
                  </a:schemeClr>
                </a:solidFill>
                <a:latin typeface="+mn-lt"/>
              </a:endParaRPr>
            </a:p>
          </p:txBody>
        </p:sp>
        <p:cxnSp>
          <p:nvCxnSpPr>
            <p:cNvPr id="13" name="Düz Bağlayıcı 4">
              <a:extLst>
                <a:ext uri="{FF2B5EF4-FFF2-40B4-BE49-F238E27FC236}">
                  <a16:creationId xmlns:a16="http://schemas.microsoft.com/office/drawing/2014/main" id="{8947E3E7-0385-9DEE-0717-E7E7093BF730}"/>
                </a:ext>
              </a:extLst>
            </p:cNvPr>
            <p:cNvCxnSpPr/>
            <p:nvPr/>
          </p:nvCxnSpPr>
          <p:spPr>
            <a:xfrm flipV="1">
              <a:off x="4736817" y="3885165"/>
              <a:ext cx="773580" cy="356278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284F659-BF2E-EE8E-98D7-441F9CEF48D7}"/>
                </a:ext>
              </a:extLst>
            </p:cNvPr>
            <p:cNvSpPr/>
            <p:nvPr/>
          </p:nvSpPr>
          <p:spPr>
            <a:xfrm>
              <a:off x="5072758" y="3398284"/>
              <a:ext cx="973763" cy="9737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dirty="0"/>
            </a:p>
          </p:txBody>
        </p:sp>
      </p:grpSp>
    </p:spTree>
    <p:extLst>
      <p:ext uri="{BB962C8B-B14F-4D97-AF65-F5344CB8AC3E}">
        <p14:creationId xmlns:p14="http://schemas.microsoft.com/office/powerpoint/2010/main" val="1677144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05B75A5C-BDA0-4D6E-960D-897202791CA3}"/>
              </a:ext>
            </a:extLst>
          </p:cNvPr>
          <p:cNvSpPr txBox="1">
            <a:spLocks/>
          </p:cNvSpPr>
          <p:nvPr/>
        </p:nvSpPr>
        <p:spPr>
          <a:xfrm>
            <a:off x="5939613" y="989853"/>
            <a:ext cx="5992530" cy="1793591"/>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r>
              <a:rPr lang="tr-TR" sz="4000" b="1">
                <a:solidFill>
                  <a:schemeClr val="tx1">
                    <a:lumMod val="65000"/>
                    <a:lumOff val="35000"/>
                  </a:schemeClr>
                </a:solidFill>
                <a:latin typeface="+mn-lt"/>
              </a:rPr>
              <a:t>Uygulama Bölümünden Görseller</a:t>
            </a:r>
            <a:endParaRPr lang="en-US" sz="4000" b="1" dirty="0">
              <a:solidFill>
                <a:schemeClr val="tx1">
                  <a:lumMod val="65000"/>
                  <a:lumOff val="35000"/>
                </a:schemeClr>
              </a:solidFill>
              <a:latin typeface="+mn-lt"/>
            </a:endParaRPr>
          </a:p>
        </p:txBody>
      </p:sp>
      <p:pic>
        <p:nvPicPr>
          <p:cNvPr id="3" name="Resi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544" y="793067"/>
            <a:ext cx="5786117" cy="5786117"/>
          </a:xfrm>
          <a:prstGeom prst="ellipse">
            <a:avLst/>
          </a:prstGeom>
        </p:spPr>
      </p:pic>
      <p:grpSp>
        <p:nvGrpSpPr>
          <p:cNvPr id="32" name="Grup 31"/>
          <p:cNvGrpSpPr/>
          <p:nvPr/>
        </p:nvGrpSpPr>
        <p:grpSpPr>
          <a:xfrm>
            <a:off x="0" y="0"/>
            <a:ext cx="3187806" cy="733879"/>
            <a:chOff x="0" y="0"/>
            <a:chExt cx="8392126" cy="1931988"/>
          </a:xfrm>
        </p:grpSpPr>
        <p:sp>
          <p:nvSpPr>
            <p:cNvPr id="33"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6"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7"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8"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9"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2289118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2C533-BF69-87C4-7121-D103AC8E182F}"/>
            </a:ext>
          </a:extLst>
        </p:cNvPr>
        <p:cNvGrpSpPr/>
        <p:nvPr/>
      </p:nvGrpSpPr>
      <p:grpSpPr>
        <a:xfrm>
          <a:off x="0" y="0"/>
          <a:ext cx="0" cy="0"/>
          <a:chOff x="0" y="0"/>
          <a:chExt cx="0" cy="0"/>
        </a:xfrm>
      </p:grpSpPr>
      <p:pic>
        <p:nvPicPr>
          <p:cNvPr id="2" name="chrome_v8HMelnRrM">
            <a:hlinkClick r:id="" action="ppaction://media"/>
            <a:extLst>
              <a:ext uri="{FF2B5EF4-FFF2-40B4-BE49-F238E27FC236}">
                <a16:creationId xmlns:a16="http://schemas.microsoft.com/office/drawing/2014/main" id="{EDA4D97C-95F8-917C-FCB3-C6FA9286C1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61655"/>
            <a:ext cx="12192000" cy="5715000"/>
          </a:xfrm>
          <a:prstGeom prst="rect">
            <a:avLst/>
          </a:prstGeom>
        </p:spPr>
      </p:pic>
      <p:sp>
        <p:nvSpPr>
          <p:cNvPr id="6" name="Başlık 1">
            <a:extLst>
              <a:ext uri="{FF2B5EF4-FFF2-40B4-BE49-F238E27FC236}">
                <a16:creationId xmlns:a16="http://schemas.microsoft.com/office/drawing/2014/main" id="{D1413726-7286-2912-9DD6-EC8C15A9AA0D}"/>
              </a:ext>
            </a:extLst>
          </p:cNvPr>
          <p:cNvSpPr txBox="1">
            <a:spLocks/>
          </p:cNvSpPr>
          <p:nvPr/>
        </p:nvSpPr>
        <p:spPr>
          <a:xfrm>
            <a:off x="3947614" y="38736"/>
            <a:ext cx="7679353" cy="695143"/>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r>
              <a:rPr lang="tr-TR" sz="4000" b="1" dirty="0">
                <a:solidFill>
                  <a:schemeClr val="tx1">
                    <a:lumMod val="65000"/>
                    <a:lumOff val="35000"/>
                  </a:schemeClr>
                </a:solidFill>
                <a:latin typeface="+mn-lt"/>
              </a:rPr>
              <a:t>Uygulama Bölümünden Görseller</a:t>
            </a:r>
            <a:endParaRPr lang="en-US" sz="4000" b="1" dirty="0">
              <a:solidFill>
                <a:schemeClr val="tx1">
                  <a:lumMod val="65000"/>
                  <a:lumOff val="35000"/>
                </a:schemeClr>
              </a:solidFill>
              <a:latin typeface="+mn-lt"/>
            </a:endParaRPr>
          </a:p>
        </p:txBody>
      </p:sp>
      <p:grpSp>
        <p:nvGrpSpPr>
          <p:cNvPr id="32" name="Grup 31">
            <a:extLst>
              <a:ext uri="{FF2B5EF4-FFF2-40B4-BE49-F238E27FC236}">
                <a16:creationId xmlns:a16="http://schemas.microsoft.com/office/drawing/2014/main" id="{462B2AB5-EF47-42E8-694F-717829BCF5D3}"/>
              </a:ext>
            </a:extLst>
          </p:cNvPr>
          <p:cNvGrpSpPr/>
          <p:nvPr/>
        </p:nvGrpSpPr>
        <p:grpSpPr>
          <a:xfrm>
            <a:off x="0" y="0"/>
            <a:ext cx="3187806" cy="733879"/>
            <a:chOff x="0" y="0"/>
            <a:chExt cx="8392126" cy="1931988"/>
          </a:xfrm>
        </p:grpSpPr>
        <p:sp>
          <p:nvSpPr>
            <p:cNvPr id="33" name="Freeform 29">
              <a:extLst>
                <a:ext uri="{FF2B5EF4-FFF2-40B4-BE49-F238E27FC236}">
                  <a16:creationId xmlns:a16="http://schemas.microsoft.com/office/drawing/2014/main" id="{0B0966B7-932D-D371-C563-4B810158DEBA}"/>
                </a:ext>
              </a:extLst>
            </p:cNvPr>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0">
              <a:extLst>
                <a:ext uri="{FF2B5EF4-FFF2-40B4-BE49-F238E27FC236}">
                  <a16:creationId xmlns:a16="http://schemas.microsoft.com/office/drawing/2014/main" id="{6A657427-489A-7CD9-6031-A4B763F7E85A}"/>
                </a:ext>
              </a:extLst>
            </p:cNvPr>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1">
              <a:extLst>
                <a:ext uri="{FF2B5EF4-FFF2-40B4-BE49-F238E27FC236}">
                  <a16:creationId xmlns:a16="http://schemas.microsoft.com/office/drawing/2014/main" id="{9297833B-E3BB-ED5B-AF48-FDB946D45A0D}"/>
                </a:ext>
              </a:extLst>
            </p:cNvPr>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2">
              <a:extLst>
                <a:ext uri="{FF2B5EF4-FFF2-40B4-BE49-F238E27FC236}">
                  <a16:creationId xmlns:a16="http://schemas.microsoft.com/office/drawing/2014/main" id="{9A7857CE-DBA5-E4DB-5D92-690D98D1ABD3}"/>
                </a:ext>
              </a:extLst>
            </p:cNvPr>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3">
              <a:extLst>
                <a:ext uri="{FF2B5EF4-FFF2-40B4-BE49-F238E27FC236}">
                  <a16:creationId xmlns:a16="http://schemas.microsoft.com/office/drawing/2014/main" id="{710E1539-661B-8E8B-FDD9-2FCD30282A38}"/>
                </a:ext>
              </a:extLst>
            </p:cNvPr>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4">
              <a:extLst>
                <a:ext uri="{FF2B5EF4-FFF2-40B4-BE49-F238E27FC236}">
                  <a16:creationId xmlns:a16="http://schemas.microsoft.com/office/drawing/2014/main" id="{0A23155A-E4C1-2853-2074-AA64ED836A65}"/>
                </a:ext>
              </a:extLst>
            </p:cNvPr>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5">
              <a:extLst>
                <a:ext uri="{FF2B5EF4-FFF2-40B4-BE49-F238E27FC236}">
                  <a16:creationId xmlns:a16="http://schemas.microsoft.com/office/drawing/2014/main" id="{CAB9B317-3307-ED63-591F-F4CEEA5F3AFB}"/>
                </a:ext>
              </a:extLst>
            </p:cNvPr>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36">
              <a:extLst>
                <a:ext uri="{FF2B5EF4-FFF2-40B4-BE49-F238E27FC236}">
                  <a16:creationId xmlns:a16="http://schemas.microsoft.com/office/drawing/2014/main" id="{09B86333-45BA-0771-E2E0-9AAE5C248DB4}"/>
                </a:ext>
              </a:extLst>
            </p:cNvPr>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37">
              <a:extLst>
                <a:ext uri="{FF2B5EF4-FFF2-40B4-BE49-F238E27FC236}">
                  <a16:creationId xmlns:a16="http://schemas.microsoft.com/office/drawing/2014/main" id="{86D21A33-5036-38F9-C7C5-897453470024}"/>
                </a:ext>
              </a:extLst>
            </p:cNvPr>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38">
              <a:extLst>
                <a:ext uri="{FF2B5EF4-FFF2-40B4-BE49-F238E27FC236}">
                  <a16:creationId xmlns:a16="http://schemas.microsoft.com/office/drawing/2014/main" id="{09FE6069-2205-47EA-53C5-7BB7FA432B2C}"/>
                </a:ext>
              </a:extLst>
            </p:cNvPr>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39">
              <a:extLst>
                <a:ext uri="{FF2B5EF4-FFF2-40B4-BE49-F238E27FC236}">
                  <a16:creationId xmlns:a16="http://schemas.microsoft.com/office/drawing/2014/main" id="{2BBBAD56-9C19-248A-DD93-7A79E5EB6731}"/>
                </a:ext>
              </a:extLst>
            </p:cNvPr>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0">
              <a:extLst>
                <a:ext uri="{FF2B5EF4-FFF2-40B4-BE49-F238E27FC236}">
                  <a16:creationId xmlns:a16="http://schemas.microsoft.com/office/drawing/2014/main" id="{A0309B3B-4CFD-D81D-5784-BB87078531F3}"/>
                </a:ext>
              </a:extLst>
            </p:cNvPr>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1">
              <a:extLst>
                <a:ext uri="{FF2B5EF4-FFF2-40B4-BE49-F238E27FC236}">
                  <a16:creationId xmlns:a16="http://schemas.microsoft.com/office/drawing/2014/main" id="{5A32BD07-F277-1485-88C7-89C2C908B550}"/>
                </a:ext>
              </a:extLst>
            </p:cNvPr>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6" name="Freeform 42">
              <a:extLst>
                <a:ext uri="{FF2B5EF4-FFF2-40B4-BE49-F238E27FC236}">
                  <a16:creationId xmlns:a16="http://schemas.microsoft.com/office/drawing/2014/main" id="{EC7CD9FF-349B-8B15-61AC-DB5F5A11341A}"/>
                </a:ext>
              </a:extLst>
            </p:cNvPr>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7" name="Freeform 43">
              <a:extLst>
                <a:ext uri="{FF2B5EF4-FFF2-40B4-BE49-F238E27FC236}">
                  <a16:creationId xmlns:a16="http://schemas.microsoft.com/office/drawing/2014/main" id="{2358A597-4920-6CF4-B274-36227A56273D}"/>
                </a:ext>
              </a:extLst>
            </p:cNvPr>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8" name="Freeform 44">
              <a:extLst>
                <a:ext uri="{FF2B5EF4-FFF2-40B4-BE49-F238E27FC236}">
                  <a16:creationId xmlns:a16="http://schemas.microsoft.com/office/drawing/2014/main" id="{A49788E0-E205-0E14-EE81-8101D346DEAB}"/>
                </a:ext>
              </a:extLst>
            </p:cNvPr>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9" name="Freeform 45">
              <a:extLst>
                <a:ext uri="{FF2B5EF4-FFF2-40B4-BE49-F238E27FC236}">
                  <a16:creationId xmlns:a16="http://schemas.microsoft.com/office/drawing/2014/main" id="{5EFFC0BC-9DD4-2F52-5968-92CE4935CD8C}"/>
                </a:ext>
              </a:extLst>
            </p:cNvPr>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52868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Başlık 1">
            <a:extLst>
              <a:ext uri="{FF2B5EF4-FFF2-40B4-BE49-F238E27FC236}">
                <a16:creationId xmlns:a16="http://schemas.microsoft.com/office/drawing/2014/main" id="{05B75A5C-BDA0-4D6E-960D-897202791CA3}"/>
              </a:ext>
            </a:extLst>
          </p:cNvPr>
          <p:cNvSpPr txBox="1">
            <a:spLocks/>
          </p:cNvSpPr>
          <p:nvPr/>
        </p:nvSpPr>
        <p:spPr>
          <a:xfrm>
            <a:off x="5939614" y="989853"/>
            <a:ext cx="6162618" cy="2879620"/>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4000" b="1" dirty="0">
                <a:solidFill>
                  <a:schemeClr val="tx1">
                    <a:lumMod val="65000"/>
                    <a:lumOff val="35000"/>
                  </a:schemeClr>
                </a:solidFill>
                <a:latin typeface="+mn-lt"/>
              </a:rPr>
              <a:t>Kaynaklar / Kodlar</a:t>
            </a:r>
          </a:p>
          <a:p>
            <a:pPr algn="just"/>
            <a:endParaRPr lang="tr-TR" sz="4000" b="1" dirty="0">
              <a:solidFill>
                <a:schemeClr val="tx1">
                  <a:lumMod val="65000"/>
                  <a:lumOff val="35000"/>
                </a:schemeClr>
              </a:solidFill>
              <a:latin typeface="+mn-lt"/>
            </a:endParaRPr>
          </a:p>
          <a:p>
            <a:pPr algn="just"/>
            <a:r>
              <a:rPr lang="tr-TR" sz="2800" dirty="0">
                <a:solidFill>
                  <a:schemeClr val="tx1">
                    <a:lumMod val="65000"/>
                    <a:lumOff val="35000"/>
                  </a:schemeClr>
                </a:solidFill>
                <a:latin typeface="+mn-lt"/>
              </a:rPr>
              <a:t>Google </a:t>
            </a:r>
            <a:r>
              <a:rPr lang="tr-TR" sz="2800" dirty="0" err="1">
                <a:solidFill>
                  <a:schemeClr val="tx1">
                    <a:lumMod val="65000"/>
                    <a:lumOff val="35000"/>
                  </a:schemeClr>
                </a:solidFill>
                <a:latin typeface="+mn-lt"/>
              </a:rPr>
              <a:t>Colab</a:t>
            </a:r>
            <a:r>
              <a:rPr lang="tr-TR" sz="2800" dirty="0">
                <a:solidFill>
                  <a:schemeClr val="tx1">
                    <a:lumMod val="65000"/>
                    <a:lumOff val="35000"/>
                  </a:schemeClr>
                </a:solidFill>
                <a:latin typeface="+mn-lt"/>
              </a:rPr>
              <a:t> Notebook bağlantıları verilecektir.</a:t>
            </a:r>
            <a:endParaRPr lang="en-US" sz="2800" dirty="0">
              <a:solidFill>
                <a:schemeClr val="tx1">
                  <a:lumMod val="65000"/>
                  <a:lumOff val="35000"/>
                </a:schemeClr>
              </a:solidFill>
              <a:latin typeface="+mn-lt"/>
            </a:endParaRPr>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32" y="1772135"/>
            <a:ext cx="5095097" cy="3833738"/>
          </a:xfrm>
          <a:prstGeom prst="rect">
            <a:avLst/>
          </a:prstGeom>
        </p:spPr>
      </p:pic>
      <p:pic>
        <p:nvPicPr>
          <p:cNvPr id="2" name="Resim 1"/>
          <p:cNvPicPr>
            <a:picLocks noChangeAspect="1"/>
          </p:cNvPicPr>
          <p:nvPr/>
        </p:nvPicPr>
        <p:blipFill>
          <a:blip r:embed="rId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91640" y="4143583"/>
            <a:ext cx="615298" cy="615298"/>
          </a:xfrm>
          <a:prstGeom prst="rect">
            <a:avLst/>
          </a:prstGeom>
        </p:spPr>
      </p:pic>
      <p:grpSp>
        <p:nvGrpSpPr>
          <p:cNvPr id="31" name="Grup 30"/>
          <p:cNvGrpSpPr/>
          <p:nvPr/>
        </p:nvGrpSpPr>
        <p:grpSpPr>
          <a:xfrm>
            <a:off x="0" y="0"/>
            <a:ext cx="3187806" cy="733879"/>
            <a:chOff x="0" y="0"/>
            <a:chExt cx="8392126" cy="1931988"/>
          </a:xfrm>
        </p:grpSpPr>
        <p:sp>
          <p:nvSpPr>
            <p:cNvPr id="32"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6"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7"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8"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1458912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0" y="89912"/>
            <a:ext cx="12192000" cy="389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5" name="Freeform 5"/>
          <p:cNvSpPr>
            <a:spLocks/>
          </p:cNvSpPr>
          <p:nvPr/>
        </p:nvSpPr>
        <p:spPr bwMode="auto">
          <a:xfrm>
            <a:off x="3175" y="-1528"/>
            <a:ext cx="11283215" cy="2669208"/>
          </a:xfrm>
          <a:custGeom>
            <a:avLst/>
            <a:gdLst>
              <a:gd name="T0" fmla="*/ 0 w 14216"/>
              <a:gd name="T1" fmla="*/ 0 h 3363"/>
              <a:gd name="T2" fmla="*/ 0 w 14216"/>
              <a:gd name="T3" fmla="*/ 2756 h 3363"/>
              <a:gd name="T4" fmla="*/ 92 w 14216"/>
              <a:gd name="T5" fmla="*/ 2804 h 3363"/>
              <a:gd name="T6" fmla="*/ 210 w 14216"/>
              <a:gd name="T7" fmla="*/ 2856 h 3363"/>
              <a:gd name="T8" fmla="*/ 372 w 14216"/>
              <a:gd name="T9" fmla="*/ 2920 h 3363"/>
              <a:gd name="T10" fmla="*/ 582 w 14216"/>
              <a:gd name="T11" fmla="*/ 2994 h 3363"/>
              <a:gd name="T12" fmla="*/ 839 w 14216"/>
              <a:gd name="T13" fmla="*/ 3071 h 3363"/>
              <a:gd name="T14" fmla="*/ 1143 w 14216"/>
              <a:gd name="T15" fmla="*/ 3147 h 3363"/>
              <a:gd name="T16" fmla="*/ 1495 w 14216"/>
              <a:gd name="T17" fmla="*/ 3219 h 3363"/>
              <a:gd name="T18" fmla="*/ 1788 w 14216"/>
              <a:gd name="T19" fmla="*/ 3267 h 3363"/>
              <a:gd name="T20" fmla="*/ 2000 w 14216"/>
              <a:gd name="T21" fmla="*/ 3295 h 3363"/>
              <a:gd name="T22" fmla="*/ 2224 w 14216"/>
              <a:gd name="T23" fmla="*/ 3319 h 3363"/>
              <a:gd name="T24" fmla="*/ 2460 w 14216"/>
              <a:gd name="T25" fmla="*/ 3337 h 3363"/>
              <a:gd name="T26" fmla="*/ 2706 w 14216"/>
              <a:gd name="T27" fmla="*/ 3351 h 3363"/>
              <a:gd name="T28" fmla="*/ 2965 w 14216"/>
              <a:gd name="T29" fmla="*/ 3361 h 3363"/>
              <a:gd name="T30" fmla="*/ 3237 w 14216"/>
              <a:gd name="T31" fmla="*/ 3363 h 3363"/>
              <a:gd name="T32" fmla="*/ 3521 w 14216"/>
              <a:gd name="T33" fmla="*/ 3359 h 3363"/>
              <a:gd name="T34" fmla="*/ 3815 w 14216"/>
              <a:gd name="T35" fmla="*/ 3347 h 3363"/>
              <a:gd name="T36" fmla="*/ 4123 w 14216"/>
              <a:gd name="T37" fmla="*/ 3329 h 3363"/>
              <a:gd name="T38" fmla="*/ 4442 w 14216"/>
              <a:gd name="T39" fmla="*/ 3301 h 3363"/>
              <a:gd name="T40" fmla="*/ 4774 w 14216"/>
              <a:gd name="T41" fmla="*/ 3265 h 3363"/>
              <a:gd name="T42" fmla="*/ 5118 w 14216"/>
              <a:gd name="T43" fmla="*/ 3217 h 3363"/>
              <a:gd name="T44" fmla="*/ 5473 w 14216"/>
              <a:gd name="T45" fmla="*/ 3161 h 3363"/>
              <a:gd name="T46" fmla="*/ 5841 w 14216"/>
              <a:gd name="T47" fmla="*/ 3095 h 3363"/>
              <a:gd name="T48" fmla="*/ 6029 w 14216"/>
              <a:gd name="T49" fmla="*/ 3058 h 3363"/>
              <a:gd name="T50" fmla="*/ 6417 w 14216"/>
              <a:gd name="T51" fmla="*/ 2940 h 3363"/>
              <a:gd name="T52" fmla="*/ 6784 w 14216"/>
              <a:gd name="T53" fmla="*/ 2820 h 3363"/>
              <a:gd name="T54" fmla="*/ 7134 w 14216"/>
              <a:gd name="T55" fmla="*/ 2700 h 3363"/>
              <a:gd name="T56" fmla="*/ 7464 w 14216"/>
              <a:gd name="T57" fmla="*/ 2582 h 3363"/>
              <a:gd name="T58" fmla="*/ 7777 w 14216"/>
              <a:gd name="T59" fmla="*/ 2462 h 3363"/>
              <a:gd name="T60" fmla="*/ 8075 w 14216"/>
              <a:gd name="T61" fmla="*/ 2342 h 3363"/>
              <a:gd name="T62" fmla="*/ 8359 w 14216"/>
              <a:gd name="T63" fmla="*/ 2222 h 3363"/>
              <a:gd name="T64" fmla="*/ 8888 w 14216"/>
              <a:gd name="T65" fmla="*/ 1984 h 3363"/>
              <a:gd name="T66" fmla="*/ 9372 w 14216"/>
              <a:gd name="T67" fmla="*/ 1751 h 3363"/>
              <a:gd name="T68" fmla="*/ 9824 w 14216"/>
              <a:gd name="T69" fmla="*/ 1525 h 3363"/>
              <a:gd name="T70" fmla="*/ 10457 w 14216"/>
              <a:gd name="T71" fmla="*/ 1197 h 3363"/>
              <a:gd name="T72" fmla="*/ 10863 w 14216"/>
              <a:gd name="T73" fmla="*/ 993 h 3363"/>
              <a:gd name="T74" fmla="*/ 11268 w 14216"/>
              <a:gd name="T75" fmla="*/ 799 h 3363"/>
              <a:gd name="T76" fmla="*/ 11578 w 14216"/>
              <a:gd name="T77" fmla="*/ 663 h 3363"/>
              <a:gd name="T78" fmla="*/ 11790 w 14216"/>
              <a:gd name="T79" fmla="*/ 578 h 3363"/>
              <a:gd name="T80" fmla="*/ 12006 w 14216"/>
              <a:gd name="T81" fmla="*/ 498 h 3363"/>
              <a:gd name="T82" fmla="*/ 12228 w 14216"/>
              <a:gd name="T83" fmla="*/ 420 h 3363"/>
              <a:gd name="T84" fmla="*/ 12457 w 14216"/>
              <a:gd name="T85" fmla="*/ 346 h 3363"/>
              <a:gd name="T86" fmla="*/ 12697 w 14216"/>
              <a:gd name="T87" fmla="*/ 278 h 3363"/>
              <a:gd name="T88" fmla="*/ 12945 w 14216"/>
              <a:gd name="T89" fmla="*/ 216 h 3363"/>
              <a:gd name="T90" fmla="*/ 13205 w 14216"/>
              <a:gd name="T91" fmla="*/ 158 h 3363"/>
              <a:gd name="T92" fmla="*/ 13477 w 14216"/>
              <a:gd name="T93" fmla="*/ 106 h 3363"/>
              <a:gd name="T94" fmla="*/ 13760 w 14216"/>
              <a:gd name="T95" fmla="*/ 58 h 3363"/>
              <a:gd name="T96" fmla="*/ 14060 w 14216"/>
              <a:gd name="T97" fmla="*/ 18 h 3363"/>
              <a:gd name="T98" fmla="*/ 14216 w 14216"/>
              <a:gd name="T99" fmla="*/ 0 h 3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216" h="3363">
                <a:moveTo>
                  <a:pt x="14216" y="0"/>
                </a:moveTo>
                <a:lnTo>
                  <a:pt x="0" y="0"/>
                </a:lnTo>
                <a:lnTo>
                  <a:pt x="0" y="2756"/>
                </a:lnTo>
                <a:lnTo>
                  <a:pt x="0" y="2756"/>
                </a:lnTo>
                <a:lnTo>
                  <a:pt x="24" y="2768"/>
                </a:lnTo>
                <a:lnTo>
                  <a:pt x="92" y="2804"/>
                </a:lnTo>
                <a:lnTo>
                  <a:pt x="146" y="2828"/>
                </a:lnTo>
                <a:lnTo>
                  <a:pt x="210" y="2856"/>
                </a:lnTo>
                <a:lnTo>
                  <a:pt x="284" y="2886"/>
                </a:lnTo>
                <a:lnTo>
                  <a:pt x="372" y="2920"/>
                </a:lnTo>
                <a:lnTo>
                  <a:pt x="472" y="2956"/>
                </a:lnTo>
                <a:lnTo>
                  <a:pt x="582" y="2994"/>
                </a:lnTo>
                <a:lnTo>
                  <a:pt x="705" y="3032"/>
                </a:lnTo>
                <a:lnTo>
                  <a:pt x="839" y="3071"/>
                </a:lnTo>
                <a:lnTo>
                  <a:pt x="985" y="3109"/>
                </a:lnTo>
                <a:lnTo>
                  <a:pt x="1143" y="3147"/>
                </a:lnTo>
                <a:lnTo>
                  <a:pt x="1313" y="3185"/>
                </a:lnTo>
                <a:lnTo>
                  <a:pt x="1495" y="3219"/>
                </a:lnTo>
                <a:lnTo>
                  <a:pt x="1689" y="3251"/>
                </a:lnTo>
                <a:lnTo>
                  <a:pt x="1788" y="3267"/>
                </a:lnTo>
                <a:lnTo>
                  <a:pt x="1894" y="3281"/>
                </a:lnTo>
                <a:lnTo>
                  <a:pt x="2000" y="3295"/>
                </a:lnTo>
                <a:lnTo>
                  <a:pt x="2110" y="3307"/>
                </a:lnTo>
                <a:lnTo>
                  <a:pt x="2224" y="3319"/>
                </a:lnTo>
                <a:lnTo>
                  <a:pt x="2340" y="3329"/>
                </a:lnTo>
                <a:lnTo>
                  <a:pt x="2460" y="3337"/>
                </a:lnTo>
                <a:lnTo>
                  <a:pt x="2582" y="3345"/>
                </a:lnTo>
                <a:lnTo>
                  <a:pt x="2706" y="3351"/>
                </a:lnTo>
                <a:lnTo>
                  <a:pt x="2836" y="3357"/>
                </a:lnTo>
                <a:lnTo>
                  <a:pt x="2965" y="3361"/>
                </a:lnTo>
                <a:lnTo>
                  <a:pt x="3099" y="3363"/>
                </a:lnTo>
                <a:lnTo>
                  <a:pt x="3237" y="3363"/>
                </a:lnTo>
                <a:lnTo>
                  <a:pt x="3377" y="3363"/>
                </a:lnTo>
                <a:lnTo>
                  <a:pt x="3521" y="3359"/>
                </a:lnTo>
                <a:lnTo>
                  <a:pt x="3667" y="3355"/>
                </a:lnTo>
                <a:lnTo>
                  <a:pt x="3815" y="3347"/>
                </a:lnTo>
                <a:lnTo>
                  <a:pt x="3969" y="3339"/>
                </a:lnTo>
                <a:lnTo>
                  <a:pt x="4123" y="3329"/>
                </a:lnTo>
                <a:lnTo>
                  <a:pt x="4280" y="3315"/>
                </a:lnTo>
                <a:lnTo>
                  <a:pt x="4442" y="3301"/>
                </a:lnTo>
                <a:lnTo>
                  <a:pt x="4606" y="3283"/>
                </a:lnTo>
                <a:lnTo>
                  <a:pt x="4774" y="3265"/>
                </a:lnTo>
                <a:lnTo>
                  <a:pt x="4944" y="3243"/>
                </a:lnTo>
                <a:lnTo>
                  <a:pt x="5118" y="3217"/>
                </a:lnTo>
                <a:lnTo>
                  <a:pt x="5294" y="3191"/>
                </a:lnTo>
                <a:lnTo>
                  <a:pt x="5473" y="3161"/>
                </a:lnTo>
                <a:lnTo>
                  <a:pt x="5655" y="3129"/>
                </a:lnTo>
                <a:lnTo>
                  <a:pt x="5841" y="3095"/>
                </a:lnTo>
                <a:lnTo>
                  <a:pt x="6029" y="3058"/>
                </a:lnTo>
                <a:lnTo>
                  <a:pt x="6029" y="3058"/>
                </a:lnTo>
                <a:lnTo>
                  <a:pt x="6227" y="2998"/>
                </a:lnTo>
                <a:lnTo>
                  <a:pt x="6417" y="2940"/>
                </a:lnTo>
                <a:lnTo>
                  <a:pt x="6604" y="2880"/>
                </a:lnTo>
                <a:lnTo>
                  <a:pt x="6784" y="2820"/>
                </a:lnTo>
                <a:lnTo>
                  <a:pt x="6962" y="2760"/>
                </a:lnTo>
                <a:lnTo>
                  <a:pt x="7134" y="2700"/>
                </a:lnTo>
                <a:lnTo>
                  <a:pt x="7302" y="2642"/>
                </a:lnTo>
                <a:lnTo>
                  <a:pt x="7464" y="2582"/>
                </a:lnTo>
                <a:lnTo>
                  <a:pt x="7624" y="2522"/>
                </a:lnTo>
                <a:lnTo>
                  <a:pt x="7777" y="2462"/>
                </a:lnTo>
                <a:lnTo>
                  <a:pt x="7929" y="2402"/>
                </a:lnTo>
                <a:lnTo>
                  <a:pt x="8075" y="2342"/>
                </a:lnTo>
                <a:lnTo>
                  <a:pt x="8219" y="2282"/>
                </a:lnTo>
                <a:lnTo>
                  <a:pt x="8359" y="2222"/>
                </a:lnTo>
                <a:lnTo>
                  <a:pt x="8631" y="2102"/>
                </a:lnTo>
                <a:lnTo>
                  <a:pt x="8888" y="1984"/>
                </a:lnTo>
                <a:lnTo>
                  <a:pt x="9136" y="1866"/>
                </a:lnTo>
                <a:lnTo>
                  <a:pt x="9372" y="1751"/>
                </a:lnTo>
                <a:lnTo>
                  <a:pt x="9602" y="1637"/>
                </a:lnTo>
                <a:lnTo>
                  <a:pt x="9824" y="1525"/>
                </a:lnTo>
                <a:lnTo>
                  <a:pt x="10040" y="1413"/>
                </a:lnTo>
                <a:lnTo>
                  <a:pt x="10457" y="1197"/>
                </a:lnTo>
                <a:lnTo>
                  <a:pt x="10661" y="1093"/>
                </a:lnTo>
                <a:lnTo>
                  <a:pt x="10863" y="993"/>
                </a:lnTo>
                <a:lnTo>
                  <a:pt x="11067" y="895"/>
                </a:lnTo>
                <a:lnTo>
                  <a:pt x="11268" y="799"/>
                </a:lnTo>
                <a:lnTo>
                  <a:pt x="11474" y="707"/>
                </a:lnTo>
                <a:lnTo>
                  <a:pt x="11578" y="663"/>
                </a:lnTo>
                <a:lnTo>
                  <a:pt x="11684" y="621"/>
                </a:lnTo>
                <a:lnTo>
                  <a:pt x="11790" y="578"/>
                </a:lnTo>
                <a:lnTo>
                  <a:pt x="11898" y="538"/>
                </a:lnTo>
                <a:lnTo>
                  <a:pt x="12006" y="498"/>
                </a:lnTo>
                <a:lnTo>
                  <a:pt x="12116" y="458"/>
                </a:lnTo>
                <a:lnTo>
                  <a:pt x="12228" y="420"/>
                </a:lnTo>
                <a:lnTo>
                  <a:pt x="12342" y="382"/>
                </a:lnTo>
                <a:lnTo>
                  <a:pt x="12457" y="346"/>
                </a:lnTo>
                <a:lnTo>
                  <a:pt x="12577" y="312"/>
                </a:lnTo>
                <a:lnTo>
                  <a:pt x="12697" y="278"/>
                </a:lnTo>
                <a:lnTo>
                  <a:pt x="12819" y="246"/>
                </a:lnTo>
                <a:lnTo>
                  <a:pt x="12945" y="216"/>
                </a:lnTo>
                <a:lnTo>
                  <a:pt x="13073" y="186"/>
                </a:lnTo>
                <a:lnTo>
                  <a:pt x="13205" y="158"/>
                </a:lnTo>
                <a:lnTo>
                  <a:pt x="13339" y="130"/>
                </a:lnTo>
                <a:lnTo>
                  <a:pt x="13477" y="106"/>
                </a:lnTo>
                <a:lnTo>
                  <a:pt x="13616" y="82"/>
                </a:lnTo>
                <a:lnTo>
                  <a:pt x="13760" y="58"/>
                </a:lnTo>
                <a:lnTo>
                  <a:pt x="13908" y="38"/>
                </a:lnTo>
                <a:lnTo>
                  <a:pt x="14060" y="18"/>
                </a:lnTo>
                <a:lnTo>
                  <a:pt x="14216" y="0"/>
                </a:lnTo>
                <a:lnTo>
                  <a:pt x="14216"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1431832" y="1159023"/>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1444531" y="741538"/>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1031015" y="481998"/>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1164356" y="590736"/>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1307221" y="738363"/>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1449293" y="1371734"/>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2055679" y="784398"/>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723179" y="785985"/>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3400204" y="784398"/>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2035042" y="1593176"/>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2493007" y="1593176"/>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813661" y="1593176"/>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3272418" y="1593176"/>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676411" y="1593176"/>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4081197" y="1593176"/>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4613769" y="1465391"/>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sp>
        <p:nvSpPr>
          <p:cNvPr id="41" name="Metin kutusu 40"/>
          <p:cNvSpPr txBox="1"/>
          <p:nvPr/>
        </p:nvSpPr>
        <p:spPr>
          <a:xfrm>
            <a:off x="10069651" y="4035421"/>
            <a:ext cx="1297697" cy="707012"/>
          </a:xfrm>
          <a:prstGeom prst="rect">
            <a:avLst/>
          </a:prstGeom>
          <a:noFill/>
        </p:spPr>
        <p:txBody>
          <a:bodyPr wrap="square" lIns="90575" tIns="45287" rIns="90575" bIns="45287" rtlCol="0">
            <a:spAutoFit/>
          </a:bodyPr>
          <a:lstStyle/>
          <a:p>
            <a:pPr algn="r"/>
            <a:r>
              <a:rPr lang="tr-TR" sz="4000" b="1" dirty="0">
                <a:ea typeface="Segoe UI Historic" panose="020B0502040204020203" pitchFamily="34" charset="0"/>
                <a:cs typeface="Segoe UI Light" panose="020B0502040204020203" pitchFamily="34" charset="0"/>
              </a:rPr>
              <a:t>Giriş </a:t>
            </a:r>
          </a:p>
        </p:txBody>
      </p:sp>
      <p:grpSp>
        <p:nvGrpSpPr>
          <p:cNvPr id="46" name="Grup 45"/>
          <p:cNvGrpSpPr/>
          <p:nvPr/>
        </p:nvGrpSpPr>
        <p:grpSpPr>
          <a:xfrm>
            <a:off x="9699714" y="1942186"/>
            <a:ext cx="2160881" cy="2160881"/>
            <a:chOff x="1596446" y="0"/>
            <a:chExt cx="1414035" cy="1414035"/>
          </a:xfrm>
        </p:grpSpPr>
        <p:sp>
          <p:nvSpPr>
            <p:cNvPr id="47" name="Oval 46"/>
            <p:cNvSpPr/>
            <p:nvPr/>
          </p:nvSpPr>
          <p:spPr>
            <a:xfrm>
              <a:off x="1596446" y="0"/>
              <a:ext cx="1414035" cy="1414035"/>
            </a:xfrm>
            <a:prstGeom prst="ellipse">
              <a:avLst/>
            </a:prstGeom>
            <a:solidFill>
              <a:srgbClr val="349FB5">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US"/>
            </a:p>
          </p:txBody>
        </p:sp>
        <p:sp>
          <p:nvSpPr>
            <p:cNvPr id="48" name="Oval 4"/>
            <p:cNvSpPr/>
            <p:nvPr/>
          </p:nvSpPr>
          <p:spPr>
            <a:xfrm>
              <a:off x="1803527" y="207081"/>
              <a:ext cx="999873" cy="99987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44525">
                <a:lnSpc>
                  <a:spcPct val="90000"/>
                </a:lnSpc>
                <a:spcBef>
                  <a:spcPct val="0"/>
                </a:spcBef>
                <a:spcAft>
                  <a:spcPct val="35000"/>
                </a:spcAft>
              </a:pPr>
              <a:r>
                <a:rPr lang="tr-TR" sz="4000" b="1" dirty="0"/>
                <a:t>Bölüm </a:t>
              </a:r>
              <a:r>
                <a:rPr lang="tr-TR" sz="6200" b="1" dirty="0"/>
                <a:t>1</a:t>
              </a:r>
              <a:endParaRPr lang="tr-TR" sz="6200" dirty="0"/>
            </a:p>
          </p:txBody>
        </p:sp>
      </p:grpSp>
    </p:spTree>
    <p:extLst>
      <p:ext uri="{BB962C8B-B14F-4D97-AF65-F5344CB8AC3E}">
        <p14:creationId xmlns:p14="http://schemas.microsoft.com/office/powerpoint/2010/main" val="225634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Başlık 1">
            <a:extLst>
              <a:ext uri="{FF2B5EF4-FFF2-40B4-BE49-F238E27FC236}">
                <a16:creationId xmlns:a16="http://schemas.microsoft.com/office/drawing/2014/main" id="{05B75A5C-BDA0-4D6E-960D-897202791CA3}"/>
              </a:ext>
            </a:extLst>
          </p:cNvPr>
          <p:cNvSpPr txBox="1">
            <a:spLocks/>
          </p:cNvSpPr>
          <p:nvPr/>
        </p:nvSpPr>
        <p:spPr>
          <a:xfrm>
            <a:off x="5939614" y="989853"/>
            <a:ext cx="5257332" cy="670101"/>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4000" b="1" dirty="0">
                <a:solidFill>
                  <a:schemeClr val="tx1">
                    <a:lumMod val="65000"/>
                    <a:lumOff val="35000"/>
                  </a:schemeClr>
                </a:solidFill>
                <a:latin typeface="+mn-lt"/>
              </a:rPr>
              <a:t>Sorular ve Sorunlar</a:t>
            </a:r>
            <a:endParaRPr lang="en-US" sz="4000" b="1" dirty="0">
              <a:solidFill>
                <a:schemeClr val="tx1">
                  <a:lumMod val="65000"/>
                  <a:lumOff val="35000"/>
                </a:schemeClr>
              </a:solidFill>
              <a:latin typeface="+mn-lt"/>
            </a:endParaRPr>
          </a:p>
        </p:txBody>
      </p:sp>
      <p:sp>
        <p:nvSpPr>
          <p:cNvPr id="28" name="Başlık 1">
            <a:extLst>
              <a:ext uri="{FF2B5EF4-FFF2-40B4-BE49-F238E27FC236}">
                <a16:creationId xmlns:a16="http://schemas.microsoft.com/office/drawing/2014/main" id="{05B75A5C-BDA0-4D6E-960D-897202791CA3}"/>
              </a:ext>
            </a:extLst>
          </p:cNvPr>
          <p:cNvSpPr txBox="1">
            <a:spLocks/>
          </p:cNvSpPr>
          <p:nvPr/>
        </p:nvSpPr>
        <p:spPr>
          <a:xfrm>
            <a:off x="6581248" y="1659954"/>
            <a:ext cx="4065104" cy="1326803"/>
          </a:xfrm>
          <a:prstGeom prst="rect">
            <a:avLst/>
          </a:prstGeom>
        </p:spPr>
        <p:txBody>
          <a:bodyPr vert="horz" lIns="90575" tIns="45287" rIns="90575" bIns="45287" rtlCol="0" anchor="t">
            <a:norm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marL="285750" indent="-285750" algn="just">
              <a:lnSpc>
                <a:spcPct val="150000"/>
              </a:lnSpc>
              <a:buFontTx/>
              <a:buChar char="-"/>
            </a:pPr>
            <a:r>
              <a:rPr lang="tr-TR" sz="2000" b="1" dirty="0">
                <a:solidFill>
                  <a:schemeClr val="tx1">
                    <a:lumMod val="65000"/>
                    <a:lumOff val="35000"/>
                  </a:schemeClr>
                </a:solidFill>
              </a:rPr>
              <a:t>destek@btkakademi.gov.tr</a:t>
            </a:r>
          </a:p>
          <a:p>
            <a:pPr marL="285750" indent="-285750" algn="just">
              <a:lnSpc>
                <a:spcPct val="150000"/>
              </a:lnSpc>
              <a:buFontTx/>
              <a:buChar char="-"/>
            </a:pPr>
            <a:r>
              <a:rPr lang="tr-TR" sz="2000" b="1" dirty="0">
                <a:solidFill>
                  <a:schemeClr val="tx1">
                    <a:lumMod val="65000"/>
                    <a:lumOff val="35000"/>
                  </a:schemeClr>
                </a:solidFill>
              </a:rPr>
              <a:t>Alo 123</a:t>
            </a:r>
          </a:p>
        </p:txBody>
      </p:sp>
      <p:pic>
        <p:nvPicPr>
          <p:cNvPr id="1026" name="Picture 2" descr="Call center operators carrying communication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48" y="2301075"/>
            <a:ext cx="5909957" cy="4295575"/>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up 31"/>
          <p:cNvGrpSpPr/>
          <p:nvPr/>
        </p:nvGrpSpPr>
        <p:grpSpPr>
          <a:xfrm>
            <a:off x="0" y="0"/>
            <a:ext cx="3187806" cy="733879"/>
            <a:chOff x="0" y="0"/>
            <a:chExt cx="8392126" cy="1931988"/>
          </a:xfrm>
        </p:grpSpPr>
        <p:sp>
          <p:nvSpPr>
            <p:cNvPr id="33"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6"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7"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8"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9"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2534958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7" name="Picture 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92881" y="1732445"/>
            <a:ext cx="4601332" cy="4601332"/>
          </a:xfrm>
          <a:prstGeom prst="rect">
            <a:avLst/>
          </a:prstGeom>
          <a:noFill/>
          <a:extLst>
            <a:ext uri="{909E8E84-426E-40DD-AFC4-6F175D3DCCD1}">
              <a14:hiddenFill xmlns:a14="http://schemas.microsoft.com/office/drawing/2010/main">
                <a:solidFill>
                  <a:srgbClr val="FFFFFF"/>
                </a:solidFill>
              </a14:hiddenFill>
            </a:ext>
          </a:extLst>
        </p:spPr>
      </p:pic>
      <p:sp>
        <p:nvSpPr>
          <p:cNvPr id="27" name="Başlık 1">
            <a:extLst>
              <a:ext uri="{FF2B5EF4-FFF2-40B4-BE49-F238E27FC236}">
                <a16:creationId xmlns:a16="http://schemas.microsoft.com/office/drawing/2014/main" id="{05B75A5C-BDA0-4D6E-960D-897202791CA3}"/>
              </a:ext>
            </a:extLst>
          </p:cNvPr>
          <p:cNvSpPr txBox="1">
            <a:spLocks/>
          </p:cNvSpPr>
          <p:nvPr/>
        </p:nvSpPr>
        <p:spPr>
          <a:xfrm>
            <a:off x="5939614" y="989853"/>
            <a:ext cx="5257332" cy="670101"/>
          </a:xfrm>
          <a:prstGeom prst="rect">
            <a:avLst/>
          </a:prstGeom>
        </p:spPr>
        <p:txBody>
          <a:bodyPr vert="horz" lIns="90575" tIns="45287" rIns="90575" bIns="45287" rtlCol="0" anchor="b">
            <a:noAutofit/>
          </a:bodyPr>
          <a:lstStyle>
            <a:lvl1pPr algn="l" defTabSz="1811609" rtl="0" eaLnBrk="1" latinLnBrk="0" hangingPunct="1">
              <a:lnSpc>
                <a:spcPct val="90000"/>
              </a:lnSpc>
              <a:spcBef>
                <a:spcPct val="0"/>
              </a:spcBef>
              <a:buNone/>
              <a:defRPr sz="6300" kern="1200">
                <a:solidFill>
                  <a:schemeClr val="tx1"/>
                </a:solidFill>
                <a:latin typeface="+mj-lt"/>
                <a:ea typeface="+mj-ea"/>
                <a:cs typeface="+mj-cs"/>
              </a:defRPr>
            </a:lvl1pPr>
          </a:lstStyle>
          <a:p>
            <a:pPr algn="just"/>
            <a:r>
              <a:rPr lang="tr-TR" sz="4000" b="1" dirty="0">
                <a:solidFill>
                  <a:schemeClr val="tx1">
                    <a:lumMod val="65000"/>
                    <a:lumOff val="35000"/>
                  </a:schemeClr>
                </a:solidFill>
                <a:latin typeface="+mn-lt"/>
              </a:rPr>
              <a:t>Güncellemeler</a:t>
            </a:r>
            <a:endParaRPr lang="en-US" sz="4000" b="1" dirty="0">
              <a:solidFill>
                <a:schemeClr val="tx1">
                  <a:lumMod val="65000"/>
                  <a:lumOff val="35000"/>
                </a:schemeClr>
              </a:solidFill>
              <a:latin typeface="+mn-lt"/>
            </a:endParaRPr>
          </a:p>
        </p:txBody>
      </p:sp>
      <p:grpSp>
        <p:nvGrpSpPr>
          <p:cNvPr id="28" name="Grup 27"/>
          <p:cNvGrpSpPr/>
          <p:nvPr/>
        </p:nvGrpSpPr>
        <p:grpSpPr>
          <a:xfrm>
            <a:off x="9074829" y="5008164"/>
            <a:ext cx="3027403" cy="1668491"/>
            <a:chOff x="18150840" y="9837145"/>
            <a:chExt cx="6055200" cy="3337200"/>
          </a:xfrm>
        </p:grpSpPr>
        <p:sp>
          <p:nvSpPr>
            <p:cNvPr id="29" name="Dikdörtgen 28"/>
            <p:cNvSpPr/>
            <p:nvPr/>
          </p:nvSpPr>
          <p:spPr>
            <a:xfrm>
              <a:off x="18150840" y="9837145"/>
              <a:ext cx="6055200" cy="33372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p>
          </p:txBody>
        </p:sp>
        <p:sp>
          <p:nvSpPr>
            <p:cNvPr id="30" name="Metin kutusu 29"/>
            <p:cNvSpPr txBox="1"/>
            <p:nvPr/>
          </p:nvSpPr>
          <p:spPr>
            <a:xfrm>
              <a:off x="18928081" y="10373126"/>
              <a:ext cx="4732020" cy="1292746"/>
            </a:xfrm>
            <a:prstGeom prst="rect">
              <a:avLst/>
            </a:prstGeom>
            <a:noFill/>
          </p:spPr>
          <p:txBody>
            <a:bodyPr wrap="square" rtlCol="0">
              <a:spAutoFit/>
            </a:bodyPr>
            <a:lstStyle/>
            <a:p>
              <a:pPr algn="ctr"/>
              <a:r>
                <a:rPr lang="tr-TR" sz="900">
                  <a:solidFill>
                    <a:schemeClr val="bg1">
                      <a:lumMod val="50000"/>
                    </a:schemeClr>
                  </a:solidFill>
                </a:rPr>
                <a:t>Webcam Alanı</a:t>
              </a:r>
            </a:p>
            <a:p>
              <a:pPr algn="ctr"/>
              <a:r>
                <a:rPr lang="tr-TR" sz="900">
                  <a:solidFill>
                    <a:schemeClr val="bg1">
                      <a:lumMod val="50000"/>
                    </a:schemeClr>
                  </a:solidFill>
                </a:rPr>
                <a:t>Oran: 16:9</a:t>
              </a:r>
            </a:p>
            <a:p>
              <a:pPr algn="ctr"/>
              <a:endParaRPr lang="tr-TR" sz="900">
                <a:solidFill>
                  <a:schemeClr val="bg1">
                    <a:lumMod val="50000"/>
                  </a:schemeClr>
                </a:solidFill>
              </a:endParaRPr>
            </a:p>
            <a:p>
              <a:pPr algn="ctr"/>
              <a:r>
                <a:rPr lang="tr-TR" sz="900">
                  <a:solidFill>
                    <a:schemeClr val="bg1">
                      <a:lumMod val="50000"/>
                    </a:schemeClr>
                  </a:solidFill>
                </a:rPr>
                <a:t>480x270</a:t>
              </a:r>
            </a:p>
          </p:txBody>
        </p:sp>
      </p:grpSp>
      <p:grpSp>
        <p:nvGrpSpPr>
          <p:cNvPr id="31" name="Grup 30"/>
          <p:cNvGrpSpPr/>
          <p:nvPr/>
        </p:nvGrpSpPr>
        <p:grpSpPr>
          <a:xfrm>
            <a:off x="0" y="0"/>
            <a:ext cx="3187806" cy="733879"/>
            <a:chOff x="0" y="0"/>
            <a:chExt cx="8392126" cy="1931988"/>
          </a:xfrm>
        </p:grpSpPr>
        <p:sp>
          <p:nvSpPr>
            <p:cNvPr id="32"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6"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7"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8"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3384121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3175" y="-1528"/>
            <a:ext cx="8881088" cy="2100949"/>
          </a:xfrm>
          <a:custGeom>
            <a:avLst/>
            <a:gdLst>
              <a:gd name="T0" fmla="*/ 0 w 14216"/>
              <a:gd name="T1" fmla="*/ 0 h 3363"/>
              <a:gd name="T2" fmla="*/ 0 w 14216"/>
              <a:gd name="T3" fmla="*/ 2756 h 3363"/>
              <a:gd name="T4" fmla="*/ 92 w 14216"/>
              <a:gd name="T5" fmla="*/ 2804 h 3363"/>
              <a:gd name="T6" fmla="*/ 210 w 14216"/>
              <a:gd name="T7" fmla="*/ 2856 h 3363"/>
              <a:gd name="T8" fmla="*/ 372 w 14216"/>
              <a:gd name="T9" fmla="*/ 2920 h 3363"/>
              <a:gd name="T10" fmla="*/ 582 w 14216"/>
              <a:gd name="T11" fmla="*/ 2994 h 3363"/>
              <a:gd name="T12" fmla="*/ 839 w 14216"/>
              <a:gd name="T13" fmla="*/ 3071 h 3363"/>
              <a:gd name="T14" fmla="*/ 1143 w 14216"/>
              <a:gd name="T15" fmla="*/ 3147 h 3363"/>
              <a:gd name="T16" fmla="*/ 1495 w 14216"/>
              <a:gd name="T17" fmla="*/ 3219 h 3363"/>
              <a:gd name="T18" fmla="*/ 1788 w 14216"/>
              <a:gd name="T19" fmla="*/ 3267 h 3363"/>
              <a:gd name="T20" fmla="*/ 2000 w 14216"/>
              <a:gd name="T21" fmla="*/ 3295 h 3363"/>
              <a:gd name="T22" fmla="*/ 2224 w 14216"/>
              <a:gd name="T23" fmla="*/ 3319 h 3363"/>
              <a:gd name="T24" fmla="*/ 2460 w 14216"/>
              <a:gd name="T25" fmla="*/ 3337 h 3363"/>
              <a:gd name="T26" fmla="*/ 2706 w 14216"/>
              <a:gd name="T27" fmla="*/ 3351 h 3363"/>
              <a:gd name="T28" fmla="*/ 2965 w 14216"/>
              <a:gd name="T29" fmla="*/ 3361 h 3363"/>
              <a:gd name="T30" fmla="*/ 3237 w 14216"/>
              <a:gd name="T31" fmla="*/ 3363 h 3363"/>
              <a:gd name="T32" fmla="*/ 3521 w 14216"/>
              <a:gd name="T33" fmla="*/ 3359 h 3363"/>
              <a:gd name="T34" fmla="*/ 3815 w 14216"/>
              <a:gd name="T35" fmla="*/ 3347 h 3363"/>
              <a:gd name="T36" fmla="*/ 4123 w 14216"/>
              <a:gd name="T37" fmla="*/ 3329 h 3363"/>
              <a:gd name="T38" fmla="*/ 4442 w 14216"/>
              <a:gd name="T39" fmla="*/ 3301 h 3363"/>
              <a:gd name="T40" fmla="*/ 4774 w 14216"/>
              <a:gd name="T41" fmla="*/ 3265 h 3363"/>
              <a:gd name="T42" fmla="*/ 5118 w 14216"/>
              <a:gd name="T43" fmla="*/ 3217 h 3363"/>
              <a:gd name="T44" fmla="*/ 5473 w 14216"/>
              <a:gd name="T45" fmla="*/ 3161 h 3363"/>
              <a:gd name="T46" fmla="*/ 5841 w 14216"/>
              <a:gd name="T47" fmla="*/ 3095 h 3363"/>
              <a:gd name="T48" fmla="*/ 6029 w 14216"/>
              <a:gd name="T49" fmla="*/ 3058 h 3363"/>
              <a:gd name="T50" fmla="*/ 6417 w 14216"/>
              <a:gd name="T51" fmla="*/ 2940 h 3363"/>
              <a:gd name="T52" fmla="*/ 6784 w 14216"/>
              <a:gd name="T53" fmla="*/ 2820 h 3363"/>
              <a:gd name="T54" fmla="*/ 7134 w 14216"/>
              <a:gd name="T55" fmla="*/ 2700 h 3363"/>
              <a:gd name="T56" fmla="*/ 7464 w 14216"/>
              <a:gd name="T57" fmla="*/ 2582 h 3363"/>
              <a:gd name="T58" fmla="*/ 7777 w 14216"/>
              <a:gd name="T59" fmla="*/ 2462 h 3363"/>
              <a:gd name="T60" fmla="*/ 8075 w 14216"/>
              <a:gd name="T61" fmla="*/ 2342 h 3363"/>
              <a:gd name="T62" fmla="*/ 8359 w 14216"/>
              <a:gd name="T63" fmla="*/ 2222 h 3363"/>
              <a:gd name="T64" fmla="*/ 8888 w 14216"/>
              <a:gd name="T65" fmla="*/ 1984 h 3363"/>
              <a:gd name="T66" fmla="*/ 9372 w 14216"/>
              <a:gd name="T67" fmla="*/ 1751 h 3363"/>
              <a:gd name="T68" fmla="*/ 9824 w 14216"/>
              <a:gd name="T69" fmla="*/ 1525 h 3363"/>
              <a:gd name="T70" fmla="*/ 10457 w 14216"/>
              <a:gd name="T71" fmla="*/ 1197 h 3363"/>
              <a:gd name="T72" fmla="*/ 10863 w 14216"/>
              <a:gd name="T73" fmla="*/ 993 h 3363"/>
              <a:gd name="T74" fmla="*/ 11268 w 14216"/>
              <a:gd name="T75" fmla="*/ 799 h 3363"/>
              <a:gd name="T76" fmla="*/ 11578 w 14216"/>
              <a:gd name="T77" fmla="*/ 663 h 3363"/>
              <a:gd name="T78" fmla="*/ 11790 w 14216"/>
              <a:gd name="T79" fmla="*/ 578 h 3363"/>
              <a:gd name="T80" fmla="*/ 12006 w 14216"/>
              <a:gd name="T81" fmla="*/ 498 h 3363"/>
              <a:gd name="T82" fmla="*/ 12228 w 14216"/>
              <a:gd name="T83" fmla="*/ 420 h 3363"/>
              <a:gd name="T84" fmla="*/ 12457 w 14216"/>
              <a:gd name="T85" fmla="*/ 346 h 3363"/>
              <a:gd name="T86" fmla="*/ 12697 w 14216"/>
              <a:gd name="T87" fmla="*/ 278 h 3363"/>
              <a:gd name="T88" fmla="*/ 12945 w 14216"/>
              <a:gd name="T89" fmla="*/ 216 h 3363"/>
              <a:gd name="T90" fmla="*/ 13205 w 14216"/>
              <a:gd name="T91" fmla="*/ 158 h 3363"/>
              <a:gd name="T92" fmla="*/ 13477 w 14216"/>
              <a:gd name="T93" fmla="*/ 106 h 3363"/>
              <a:gd name="T94" fmla="*/ 13760 w 14216"/>
              <a:gd name="T95" fmla="*/ 58 h 3363"/>
              <a:gd name="T96" fmla="*/ 14060 w 14216"/>
              <a:gd name="T97" fmla="*/ 18 h 3363"/>
              <a:gd name="T98" fmla="*/ 14216 w 14216"/>
              <a:gd name="T99" fmla="*/ 0 h 3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216" h="3363">
                <a:moveTo>
                  <a:pt x="14216" y="0"/>
                </a:moveTo>
                <a:lnTo>
                  <a:pt x="0" y="0"/>
                </a:lnTo>
                <a:lnTo>
                  <a:pt x="0" y="2756"/>
                </a:lnTo>
                <a:lnTo>
                  <a:pt x="0" y="2756"/>
                </a:lnTo>
                <a:lnTo>
                  <a:pt x="24" y="2768"/>
                </a:lnTo>
                <a:lnTo>
                  <a:pt x="92" y="2804"/>
                </a:lnTo>
                <a:lnTo>
                  <a:pt x="146" y="2828"/>
                </a:lnTo>
                <a:lnTo>
                  <a:pt x="210" y="2856"/>
                </a:lnTo>
                <a:lnTo>
                  <a:pt x="284" y="2886"/>
                </a:lnTo>
                <a:lnTo>
                  <a:pt x="372" y="2920"/>
                </a:lnTo>
                <a:lnTo>
                  <a:pt x="472" y="2956"/>
                </a:lnTo>
                <a:lnTo>
                  <a:pt x="582" y="2994"/>
                </a:lnTo>
                <a:lnTo>
                  <a:pt x="705" y="3032"/>
                </a:lnTo>
                <a:lnTo>
                  <a:pt x="839" y="3071"/>
                </a:lnTo>
                <a:lnTo>
                  <a:pt x="985" y="3109"/>
                </a:lnTo>
                <a:lnTo>
                  <a:pt x="1143" y="3147"/>
                </a:lnTo>
                <a:lnTo>
                  <a:pt x="1313" y="3185"/>
                </a:lnTo>
                <a:lnTo>
                  <a:pt x="1495" y="3219"/>
                </a:lnTo>
                <a:lnTo>
                  <a:pt x="1689" y="3251"/>
                </a:lnTo>
                <a:lnTo>
                  <a:pt x="1788" y="3267"/>
                </a:lnTo>
                <a:lnTo>
                  <a:pt x="1894" y="3281"/>
                </a:lnTo>
                <a:lnTo>
                  <a:pt x="2000" y="3295"/>
                </a:lnTo>
                <a:lnTo>
                  <a:pt x="2110" y="3307"/>
                </a:lnTo>
                <a:lnTo>
                  <a:pt x="2224" y="3319"/>
                </a:lnTo>
                <a:lnTo>
                  <a:pt x="2340" y="3329"/>
                </a:lnTo>
                <a:lnTo>
                  <a:pt x="2460" y="3337"/>
                </a:lnTo>
                <a:lnTo>
                  <a:pt x="2582" y="3345"/>
                </a:lnTo>
                <a:lnTo>
                  <a:pt x="2706" y="3351"/>
                </a:lnTo>
                <a:lnTo>
                  <a:pt x="2836" y="3357"/>
                </a:lnTo>
                <a:lnTo>
                  <a:pt x="2965" y="3361"/>
                </a:lnTo>
                <a:lnTo>
                  <a:pt x="3099" y="3363"/>
                </a:lnTo>
                <a:lnTo>
                  <a:pt x="3237" y="3363"/>
                </a:lnTo>
                <a:lnTo>
                  <a:pt x="3377" y="3363"/>
                </a:lnTo>
                <a:lnTo>
                  <a:pt x="3521" y="3359"/>
                </a:lnTo>
                <a:lnTo>
                  <a:pt x="3667" y="3355"/>
                </a:lnTo>
                <a:lnTo>
                  <a:pt x="3815" y="3347"/>
                </a:lnTo>
                <a:lnTo>
                  <a:pt x="3969" y="3339"/>
                </a:lnTo>
                <a:lnTo>
                  <a:pt x="4123" y="3329"/>
                </a:lnTo>
                <a:lnTo>
                  <a:pt x="4280" y="3315"/>
                </a:lnTo>
                <a:lnTo>
                  <a:pt x="4442" y="3301"/>
                </a:lnTo>
                <a:lnTo>
                  <a:pt x="4606" y="3283"/>
                </a:lnTo>
                <a:lnTo>
                  <a:pt x="4774" y="3265"/>
                </a:lnTo>
                <a:lnTo>
                  <a:pt x="4944" y="3243"/>
                </a:lnTo>
                <a:lnTo>
                  <a:pt x="5118" y="3217"/>
                </a:lnTo>
                <a:lnTo>
                  <a:pt x="5294" y="3191"/>
                </a:lnTo>
                <a:lnTo>
                  <a:pt x="5473" y="3161"/>
                </a:lnTo>
                <a:lnTo>
                  <a:pt x="5655" y="3129"/>
                </a:lnTo>
                <a:lnTo>
                  <a:pt x="5841" y="3095"/>
                </a:lnTo>
                <a:lnTo>
                  <a:pt x="6029" y="3058"/>
                </a:lnTo>
                <a:lnTo>
                  <a:pt x="6029" y="3058"/>
                </a:lnTo>
                <a:lnTo>
                  <a:pt x="6227" y="2998"/>
                </a:lnTo>
                <a:lnTo>
                  <a:pt x="6417" y="2940"/>
                </a:lnTo>
                <a:lnTo>
                  <a:pt x="6604" y="2880"/>
                </a:lnTo>
                <a:lnTo>
                  <a:pt x="6784" y="2820"/>
                </a:lnTo>
                <a:lnTo>
                  <a:pt x="6962" y="2760"/>
                </a:lnTo>
                <a:lnTo>
                  <a:pt x="7134" y="2700"/>
                </a:lnTo>
                <a:lnTo>
                  <a:pt x="7302" y="2642"/>
                </a:lnTo>
                <a:lnTo>
                  <a:pt x="7464" y="2582"/>
                </a:lnTo>
                <a:lnTo>
                  <a:pt x="7624" y="2522"/>
                </a:lnTo>
                <a:lnTo>
                  <a:pt x="7777" y="2462"/>
                </a:lnTo>
                <a:lnTo>
                  <a:pt x="7929" y="2402"/>
                </a:lnTo>
                <a:lnTo>
                  <a:pt x="8075" y="2342"/>
                </a:lnTo>
                <a:lnTo>
                  <a:pt x="8219" y="2282"/>
                </a:lnTo>
                <a:lnTo>
                  <a:pt x="8359" y="2222"/>
                </a:lnTo>
                <a:lnTo>
                  <a:pt x="8631" y="2102"/>
                </a:lnTo>
                <a:lnTo>
                  <a:pt x="8888" y="1984"/>
                </a:lnTo>
                <a:lnTo>
                  <a:pt x="9136" y="1866"/>
                </a:lnTo>
                <a:lnTo>
                  <a:pt x="9372" y="1751"/>
                </a:lnTo>
                <a:lnTo>
                  <a:pt x="9602" y="1637"/>
                </a:lnTo>
                <a:lnTo>
                  <a:pt x="9824" y="1525"/>
                </a:lnTo>
                <a:lnTo>
                  <a:pt x="10040" y="1413"/>
                </a:lnTo>
                <a:lnTo>
                  <a:pt x="10457" y="1197"/>
                </a:lnTo>
                <a:lnTo>
                  <a:pt x="10661" y="1093"/>
                </a:lnTo>
                <a:lnTo>
                  <a:pt x="10863" y="993"/>
                </a:lnTo>
                <a:lnTo>
                  <a:pt x="11067" y="895"/>
                </a:lnTo>
                <a:lnTo>
                  <a:pt x="11268" y="799"/>
                </a:lnTo>
                <a:lnTo>
                  <a:pt x="11474" y="707"/>
                </a:lnTo>
                <a:lnTo>
                  <a:pt x="11578" y="663"/>
                </a:lnTo>
                <a:lnTo>
                  <a:pt x="11684" y="621"/>
                </a:lnTo>
                <a:lnTo>
                  <a:pt x="11790" y="578"/>
                </a:lnTo>
                <a:lnTo>
                  <a:pt x="11898" y="538"/>
                </a:lnTo>
                <a:lnTo>
                  <a:pt x="12006" y="498"/>
                </a:lnTo>
                <a:lnTo>
                  <a:pt x="12116" y="458"/>
                </a:lnTo>
                <a:lnTo>
                  <a:pt x="12228" y="420"/>
                </a:lnTo>
                <a:lnTo>
                  <a:pt x="12342" y="382"/>
                </a:lnTo>
                <a:lnTo>
                  <a:pt x="12457" y="346"/>
                </a:lnTo>
                <a:lnTo>
                  <a:pt x="12577" y="312"/>
                </a:lnTo>
                <a:lnTo>
                  <a:pt x="12697" y="278"/>
                </a:lnTo>
                <a:lnTo>
                  <a:pt x="12819" y="246"/>
                </a:lnTo>
                <a:lnTo>
                  <a:pt x="12945" y="216"/>
                </a:lnTo>
                <a:lnTo>
                  <a:pt x="13073" y="186"/>
                </a:lnTo>
                <a:lnTo>
                  <a:pt x="13205" y="158"/>
                </a:lnTo>
                <a:lnTo>
                  <a:pt x="13339" y="130"/>
                </a:lnTo>
                <a:lnTo>
                  <a:pt x="13477" y="106"/>
                </a:lnTo>
                <a:lnTo>
                  <a:pt x="13616" y="82"/>
                </a:lnTo>
                <a:lnTo>
                  <a:pt x="13760" y="58"/>
                </a:lnTo>
                <a:lnTo>
                  <a:pt x="13908" y="38"/>
                </a:lnTo>
                <a:lnTo>
                  <a:pt x="14060" y="18"/>
                </a:lnTo>
                <a:lnTo>
                  <a:pt x="14216" y="0"/>
                </a:lnTo>
                <a:lnTo>
                  <a:pt x="14216"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4172417054"/>
              </p:ext>
            </p:extLst>
          </p:nvPr>
        </p:nvGraphicFramePr>
        <p:xfrm>
          <a:off x="6554669" y="3321217"/>
          <a:ext cx="4501241" cy="1165744"/>
        </p:xfrm>
        <a:graphic>
          <a:graphicData uri="http://schemas.openxmlformats.org/drawingml/2006/table">
            <a:tbl>
              <a:tblPr/>
              <a:tblGrid>
                <a:gridCol w="4501241">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Bilgilendirme</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622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196468" y="1438507"/>
            <a:ext cx="6905763" cy="3083443"/>
          </a:xfrm>
        </p:spPr>
        <p:txBody>
          <a:bodyPr>
            <a:noAutofit/>
          </a:bodyPr>
          <a:lstStyle/>
          <a:p>
            <a:r>
              <a:rPr lang="tr-TR" sz="4000" b="1" dirty="0">
                <a:solidFill>
                  <a:schemeClr val="tx1">
                    <a:lumMod val="65000"/>
                    <a:lumOff val="35000"/>
                  </a:schemeClr>
                </a:solidFill>
                <a:latin typeface="+mn-lt"/>
              </a:rPr>
              <a:t>Erişim Destekli Metin Üretimi (RAG) Nedir?</a:t>
            </a:r>
            <a:br>
              <a:rPr lang="tr-TR" sz="4000" b="1" dirty="0">
                <a:solidFill>
                  <a:schemeClr val="tx1">
                    <a:lumMod val="65000"/>
                    <a:lumOff val="35000"/>
                  </a:schemeClr>
                </a:solidFill>
                <a:latin typeface="+mn-lt"/>
              </a:rPr>
            </a:br>
            <a:br>
              <a:rPr lang="tr-TR" sz="4000" b="1" dirty="0">
                <a:solidFill>
                  <a:schemeClr val="tx1">
                    <a:lumMod val="65000"/>
                    <a:lumOff val="35000"/>
                  </a:schemeClr>
                </a:solidFill>
                <a:latin typeface="+mn-lt"/>
              </a:rPr>
            </a:br>
            <a:r>
              <a:rPr lang="en-US" sz="2400" b="1" dirty="0"/>
              <a:t>RAG (Retrieval-Augmented Generation)</a:t>
            </a:r>
            <a:r>
              <a:rPr lang="en-US" sz="2400" dirty="0"/>
              <a:t>, </a:t>
            </a:r>
            <a:r>
              <a:rPr lang="en-US" sz="2400" dirty="0" err="1"/>
              <a:t>dış</a:t>
            </a:r>
            <a:r>
              <a:rPr lang="en-US" sz="2400" dirty="0"/>
              <a:t> </a:t>
            </a:r>
            <a:r>
              <a:rPr lang="en-US" sz="2400" dirty="0" err="1"/>
              <a:t>bilgi</a:t>
            </a:r>
            <a:r>
              <a:rPr lang="en-US" sz="2400" dirty="0"/>
              <a:t> </a:t>
            </a:r>
            <a:r>
              <a:rPr lang="en-US" sz="2400" dirty="0" err="1"/>
              <a:t>kaynaklarından</a:t>
            </a:r>
            <a:r>
              <a:rPr lang="en-US" sz="2400" dirty="0"/>
              <a:t> </a:t>
            </a:r>
            <a:r>
              <a:rPr lang="en-US" sz="2400" dirty="0" err="1"/>
              <a:t>belge</a:t>
            </a:r>
            <a:r>
              <a:rPr lang="en-US" sz="2400" dirty="0"/>
              <a:t> </a:t>
            </a:r>
            <a:r>
              <a:rPr lang="en-US" sz="2400" dirty="0" err="1"/>
              <a:t>veya</a:t>
            </a:r>
            <a:r>
              <a:rPr lang="en-US" sz="2400" dirty="0"/>
              <a:t> </a:t>
            </a:r>
            <a:r>
              <a:rPr lang="en-US" sz="2400" dirty="0" err="1"/>
              <a:t>veri</a:t>
            </a:r>
            <a:r>
              <a:rPr lang="en-US" sz="2400" dirty="0"/>
              <a:t> </a:t>
            </a:r>
            <a:r>
              <a:rPr lang="en-US" sz="2400" dirty="0" err="1"/>
              <a:t>getirerek</a:t>
            </a:r>
            <a:r>
              <a:rPr lang="en-US" sz="2400" dirty="0"/>
              <a:t> </a:t>
            </a:r>
            <a:r>
              <a:rPr lang="en-US" sz="2400" dirty="0" err="1"/>
              <a:t>bu</a:t>
            </a:r>
            <a:r>
              <a:rPr lang="en-US" sz="2400" dirty="0"/>
              <a:t> </a:t>
            </a:r>
            <a:r>
              <a:rPr lang="en-US" sz="2400" dirty="0" err="1"/>
              <a:t>bilgilerle</a:t>
            </a:r>
            <a:r>
              <a:rPr lang="en-US" sz="2400" dirty="0"/>
              <a:t> </a:t>
            </a:r>
            <a:r>
              <a:rPr lang="en-US" sz="2400" dirty="0" err="1"/>
              <a:t>zenginleştirilmiş</a:t>
            </a:r>
            <a:r>
              <a:rPr lang="en-US" sz="2400" dirty="0"/>
              <a:t> </a:t>
            </a:r>
            <a:r>
              <a:rPr lang="en-US" sz="2400" dirty="0" err="1"/>
              <a:t>metin</a:t>
            </a:r>
            <a:r>
              <a:rPr lang="en-US" sz="2400" dirty="0"/>
              <a:t> </a:t>
            </a:r>
            <a:r>
              <a:rPr lang="en-US" sz="2400" dirty="0" err="1"/>
              <a:t>üretimi</a:t>
            </a:r>
            <a:r>
              <a:rPr lang="en-US" sz="2400" dirty="0"/>
              <a:t> </a:t>
            </a:r>
            <a:r>
              <a:rPr lang="en-US" sz="2400" dirty="0" err="1"/>
              <a:t>sağlayan</a:t>
            </a:r>
            <a:r>
              <a:rPr lang="en-US" sz="2400" dirty="0"/>
              <a:t> </a:t>
            </a:r>
            <a:r>
              <a:rPr lang="en-US" sz="2400" dirty="0" err="1"/>
              <a:t>bir</a:t>
            </a:r>
            <a:r>
              <a:rPr lang="en-US" sz="2400" dirty="0"/>
              <a:t> </a:t>
            </a:r>
            <a:r>
              <a:rPr lang="en-US" sz="2400" dirty="0" err="1"/>
              <a:t>yapay</a:t>
            </a:r>
            <a:r>
              <a:rPr lang="en-US" sz="2400" dirty="0"/>
              <a:t> </a:t>
            </a:r>
            <a:r>
              <a:rPr lang="en-US" sz="2400" dirty="0" err="1"/>
              <a:t>zeka</a:t>
            </a:r>
            <a:r>
              <a:rPr lang="en-US" sz="2400" dirty="0"/>
              <a:t> </a:t>
            </a:r>
            <a:r>
              <a:rPr lang="en-US" sz="2400" dirty="0" err="1"/>
              <a:t>tekniğidir</a:t>
            </a:r>
            <a:r>
              <a:rPr lang="en-US" sz="2400" dirty="0"/>
              <a:t>.</a:t>
            </a:r>
            <a:endParaRPr lang="en-US" sz="4000" b="1" dirty="0">
              <a:solidFill>
                <a:schemeClr val="tx1">
                  <a:lumMod val="65000"/>
                  <a:lumOff val="35000"/>
                </a:schemeClr>
              </a:solidFill>
              <a:latin typeface="+mn-lt"/>
            </a:endParaRPr>
          </a:p>
        </p:txBody>
      </p:sp>
      <p:pic>
        <p:nvPicPr>
          <p:cNvPr id="2050" name="Picture 2" descr="32,398 Curious Illustrations &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 y="1529415"/>
            <a:ext cx="5000040" cy="379917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up 27"/>
          <p:cNvGrpSpPr/>
          <p:nvPr/>
        </p:nvGrpSpPr>
        <p:grpSpPr>
          <a:xfrm>
            <a:off x="0" y="0"/>
            <a:ext cx="3187806" cy="733879"/>
            <a:chOff x="0" y="0"/>
            <a:chExt cx="8392126" cy="1931988"/>
          </a:xfrm>
        </p:grpSpPr>
        <p:sp>
          <p:nvSpPr>
            <p:cNvPr id="29"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334307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3A08B-56EE-BF4A-58FA-16F0BD5E1E35}"/>
            </a:ext>
          </a:extLst>
        </p:cNvPr>
        <p:cNvGrpSpPr/>
        <p:nvPr/>
      </p:nvGrpSpPr>
      <p:grpSpPr>
        <a:xfrm>
          <a:off x="0" y="0"/>
          <a:ext cx="0" cy="0"/>
          <a:chOff x="0" y="0"/>
          <a:chExt cx="0" cy="0"/>
        </a:xfrm>
      </p:grpSpPr>
      <p:sp>
        <p:nvSpPr>
          <p:cNvPr id="12" name="Freeform 30">
            <a:extLst>
              <a:ext uri="{FF2B5EF4-FFF2-40B4-BE49-F238E27FC236}">
                <a16:creationId xmlns:a16="http://schemas.microsoft.com/office/drawing/2014/main" id="{9B43EF04-0CA8-3F08-8BD5-655A5BAA36CB}"/>
              </a:ext>
            </a:extLst>
          </p:cNvPr>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a:extLst>
              <a:ext uri="{FF2B5EF4-FFF2-40B4-BE49-F238E27FC236}">
                <a16:creationId xmlns:a16="http://schemas.microsoft.com/office/drawing/2014/main" id="{3480267C-C64F-FFDE-1029-14062C80534B}"/>
              </a:ext>
            </a:extLst>
          </p:cNvPr>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a:extLst>
              <a:ext uri="{FF2B5EF4-FFF2-40B4-BE49-F238E27FC236}">
                <a16:creationId xmlns:a16="http://schemas.microsoft.com/office/drawing/2014/main" id="{95C9CA21-7F22-11EE-0C88-7B6F3F53D9D1}"/>
              </a:ext>
            </a:extLst>
          </p:cNvPr>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a:extLst>
              <a:ext uri="{FF2B5EF4-FFF2-40B4-BE49-F238E27FC236}">
                <a16:creationId xmlns:a16="http://schemas.microsoft.com/office/drawing/2014/main" id="{A1F539D3-693D-5B39-3EA2-437FDC9FAC7E}"/>
              </a:ext>
            </a:extLst>
          </p:cNvPr>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a:extLst>
              <a:ext uri="{FF2B5EF4-FFF2-40B4-BE49-F238E27FC236}">
                <a16:creationId xmlns:a16="http://schemas.microsoft.com/office/drawing/2014/main" id="{5ED1034D-D295-B10D-9BEB-0E58B3B63D72}"/>
              </a:ext>
            </a:extLst>
          </p:cNvPr>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a:extLst>
              <a:ext uri="{FF2B5EF4-FFF2-40B4-BE49-F238E27FC236}">
                <a16:creationId xmlns:a16="http://schemas.microsoft.com/office/drawing/2014/main" id="{18FD0C2E-A990-CD22-EE43-A5F887AC53F3}"/>
              </a:ext>
            </a:extLst>
          </p:cNvPr>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a:extLst>
              <a:ext uri="{FF2B5EF4-FFF2-40B4-BE49-F238E27FC236}">
                <a16:creationId xmlns:a16="http://schemas.microsoft.com/office/drawing/2014/main" id="{5D29FBA1-50CB-9F3B-EB5A-7B2ECCD4AD1E}"/>
              </a:ext>
            </a:extLst>
          </p:cNvPr>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a:extLst>
              <a:ext uri="{FF2B5EF4-FFF2-40B4-BE49-F238E27FC236}">
                <a16:creationId xmlns:a16="http://schemas.microsoft.com/office/drawing/2014/main" id="{D8FA0543-FB4D-3E89-6B3D-4A8078F65AFD}"/>
              </a:ext>
            </a:extLst>
          </p:cNvPr>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a:extLst>
              <a:ext uri="{FF2B5EF4-FFF2-40B4-BE49-F238E27FC236}">
                <a16:creationId xmlns:a16="http://schemas.microsoft.com/office/drawing/2014/main" id="{D287E763-31D7-6D9E-D1CD-5850AD44E92F}"/>
              </a:ext>
            </a:extLst>
          </p:cNvPr>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a:extLst>
              <a:ext uri="{FF2B5EF4-FFF2-40B4-BE49-F238E27FC236}">
                <a16:creationId xmlns:a16="http://schemas.microsoft.com/office/drawing/2014/main" id="{F92CC039-2401-8526-5BCF-3BC5C01F2100}"/>
              </a:ext>
            </a:extLst>
          </p:cNvPr>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a:extLst>
              <a:ext uri="{FF2B5EF4-FFF2-40B4-BE49-F238E27FC236}">
                <a16:creationId xmlns:a16="http://schemas.microsoft.com/office/drawing/2014/main" id="{004BB0FA-8F9E-BB00-094C-8B92FC09EE88}"/>
              </a:ext>
            </a:extLst>
          </p:cNvPr>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a:extLst>
              <a:ext uri="{FF2B5EF4-FFF2-40B4-BE49-F238E27FC236}">
                <a16:creationId xmlns:a16="http://schemas.microsoft.com/office/drawing/2014/main" id="{415846A4-1163-0C57-0DFA-1953AB4C9939}"/>
              </a:ext>
            </a:extLst>
          </p:cNvPr>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a:extLst>
              <a:ext uri="{FF2B5EF4-FFF2-40B4-BE49-F238E27FC236}">
                <a16:creationId xmlns:a16="http://schemas.microsoft.com/office/drawing/2014/main" id="{CA617B3D-4802-C730-A7A9-D7FD3292435F}"/>
              </a:ext>
            </a:extLst>
          </p:cNvPr>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a:extLst>
              <a:ext uri="{FF2B5EF4-FFF2-40B4-BE49-F238E27FC236}">
                <a16:creationId xmlns:a16="http://schemas.microsoft.com/office/drawing/2014/main" id="{81670578-B939-13D5-63B0-AAC052F1B0B7}"/>
              </a:ext>
            </a:extLst>
          </p:cNvPr>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a:extLst>
              <a:ext uri="{FF2B5EF4-FFF2-40B4-BE49-F238E27FC236}">
                <a16:creationId xmlns:a16="http://schemas.microsoft.com/office/drawing/2014/main" id="{B08E21B8-EBE5-1B35-0959-FC3459DFF23F}"/>
              </a:ext>
            </a:extLst>
          </p:cNvPr>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a:extLst>
              <a:ext uri="{FF2B5EF4-FFF2-40B4-BE49-F238E27FC236}">
                <a16:creationId xmlns:a16="http://schemas.microsoft.com/office/drawing/2014/main" id="{AE5B9346-F955-D231-C1E8-2ECC4D6B1A7A}"/>
              </a:ext>
            </a:extLst>
          </p:cNvPr>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7952364F-8C58-356E-45B5-E8E3C5F1BEE4}"/>
              </a:ext>
            </a:extLst>
          </p:cNvPr>
          <p:cNvSpPr>
            <a:spLocks noGrp="1"/>
          </p:cNvSpPr>
          <p:nvPr>
            <p:ph type="title"/>
          </p:nvPr>
        </p:nvSpPr>
        <p:spPr>
          <a:xfrm>
            <a:off x="5002171" y="1438507"/>
            <a:ext cx="7100060" cy="3083443"/>
          </a:xfrm>
        </p:spPr>
        <p:txBody>
          <a:bodyPr>
            <a:noAutofit/>
          </a:bodyPr>
          <a:lstStyle/>
          <a:p>
            <a:r>
              <a:rPr lang="tr-TR" sz="4000" b="1" dirty="0">
                <a:solidFill>
                  <a:schemeClr val="tx1">
                    <a:lumMod val="65000"/>
                    <a:lumOff val="35000"/>
                  </a:schemeClr>
                </a:solidFill>
                <a:latin typeface="+mn-lt"/>
              </a:rPr>
              <a:t>RAG Tabanlı Sohbet Botu Nedir?</a:t>
            </a:r>
            <a:br>
              <a:rPr lang="tr-TR" sz="4000" b="1" dirty="0">
                <a:solidFill>
                  <a:schemeClr val="tx1">
                    <a:lumMod val="65000"/>
                    <a:lumOff val="35000"/>
                  </a:schemeClr>
                </a:solidFill>
                <a:latin typeface="+mn-lt"/>
              </a:rPr>
            </a:br>
            <a:br>
              <a:rPr lang="tr-TR" sz="4000" b="1" dirty="0">
                <a:solidFill>
                  <a:schemeClr val="tx1">
                    <a:lumMod val="65000"/>
                    <a:lumOff val="35000"/>
                  </a:schemeClr>
                </a:solidFill>
                <a:latin typeface="+mn-lt"/>
              </a:rPr>
            </a:br>
            <a:r>
              <a:rPr lang="en-US" sz="2800" b="1" dirty="0">
                <a:latin typeface="+mn-lt"/>
              </a:rPr>
              <a:t>RAG </a:t>
            </a:r>
            <a:r>
              <a:rPr lang="en-US" sz="2800" b="1" dirty="0" err="1">
                <a:latin typeface="+mn-lt"/>
              </a:rPr>
              <a:t>tabanlı</a:t>
            </a:r>
            <a:r>
              <a:rPr lang="en-US" sz="2800" b="1" dirty="0">
                <a:latin typeface="+mn-lt"/>
              </a:rPr>
              <a:t> </a:t>
            </a:r>
            <a:r>
              <a:rPr lang="en-US" sz="2800" b="1" dirty="0" err="1">
                <a:latin typeface="+mn-lt"/>
              </a:rPr>
              <a:t>sohbet</a:t>
            </a:r>
            <a:r>
              <a:rPr lang="en-US" sz="2800" b="1" dirty="0">
                <a:latin typeface="+mn-lt"/>
              </a:rPr>
              <a:t> </a:t>
            </a:r>
            <a:r>
              <a:rPr lang="en-US" sz="2800" b="1" dirty="0" err="1">
                <a:latin typeface="+mn-lt"/>
              </a:rPr>
              <a:t>botu</a:t>
            </a:r>
            <a:r>
              <a:rPr lang="en-US" sz="2800" dirty="0">
                <a:latin typeface="+mn-lt"/>
              </a:rPr>
              <a:t>, </a:t>
            </a:r>
            <a:r>
              <a:rPr lang="en-US" sz="2800" dirty="0" err="1">
                <a:latin typeface="+mn-lt"/>
              </a:rPr>
              <a:t>kullanıcıdan</a:t>
            </a:r>
            <a:r>
              <a:rPr lang="en-US" sz="2800" dirty="0">
                <a:latin typeface="+mn-lt"/>
              </a:rPr>
              <a:t> </a:t>
            </a:r>
            <a:r>
              <a:rPr lang="en-US" sz="2800" dirty="0" err="1">
                <a:latin typeface="+mn-lt"/>
              </a:rPr>
              <a:t>gelen</a:t>
            </a:r>
            <a:r>
              <a:rPr lang="en-US" sz="2800" dirty="0">
                <a:latin typeface="+mn-lt"/>
              </a:rPr>
              <a:t> </a:t>
            </a:r>
            <a:r>
              <a:rPr lang="en-US" sz="2800" dirty="0" err="1">
                <a:latin typeface="+mn-lt"/>
              </a:rPr>
              <a:t>sorulara</a:t>
            </a:r>
            <a:r>
              <a:rPr lang="en-US" sz="2800" dirty="0">
                <a:latin typeface="+mn-lt"/>
              </a:rPr>
              <a:t> </a:t>
            </a:r>
            <a:r>
              <a:rPr lang="en-US" sz="2800" dirty="0" err="1">
                <a:latin typeface="+mn-lt"/>
              </a:rPr>
              <a:t>yanıt</a:t>
            </a:r>
            <a:r>
              <a:rPr lang="en-US" sz="2800" dirty="0">
                <a:latin typeface="+mn-lt"/>
              </a:rPr>
              <a:t> </a:t>
            </a:r>
            <a:r>
              <a:rPr lang="en-US" sz="2800" dirty="0" err="1">
                <a:latin typeface="+mn-lt"/>
              </a:rPr>
              <a:t>verirken</a:t>
            </a:r>
            <a:r>
              <a:rPr lang="en-US" sz="2800" dirty="0">
                <a:latin typeface="+mn-lt"/>
              </a:rPr>
              <a:t> </a:t>
            </a:r>
            <a:r>
              <a:rPr lang="en-US" sz="2800" dirty="0" err="1">
                <a:latin typeface="+mn-lt"/>
              </a:rPr>
              <a:t>önceden</a:t>
            </a:r>
            <a:r>
              <a:rPr lang="en-US" sz="2800" dirty="0">
                <a:latin typeface="+mn-lt"/>
              </a:rPr>
              <a:t> </a:t>
            </a:r>
            <a:r>
              <a:rPr lang="en-US" sz="2800" dirty="0" err="1">
                <a:latin typeface="+mn-lt"/>
              </a:rPr>
              <a:t>tanımlı</a:t>
            </a:r>
            <a:r>
              <a:rPr lang="en-US" sz="2800" dirty="0">
                <a:latin typeface="+mn-lt"/>
              </a:rPr>
              <a:t> </a:t>
            </a:r>
            <a:r>
              <a:rPr lang="en-US" sz="2800" dirty="0" err="1">
                <a:latin typeface="+mn-lt"/>
              </a:rPr>
              <a:t>belgeler</a:t>
            </a:r>
            <a:r>
              <a:rPr lang="en-US" sz="2800" dirty="0">
                <a:latin typeface="+mn-lt"/>
              </a:rPr>
              <a:t> </a:t>
            </a:r>
            <a:r>
              <a:rPr lang="en-US" sz="2800" dirty="0" err="1">
                <a:latin typeface="+mn-lt"/>
              </a:rPr>
              <a:t>veya</a:t>
            </a:r>
            <a:r>
              <a:rPr lang="en-US" sz="2800" dirty="0">
                <a:latin typeface="+mn-lt"/>
              </a:rPr>
              <a:t> </a:t>
            </a:r>
            <a:r>
              <a:rPr lang="en-US" sz="2800" dirty="0" err="1">
                <a:latin typeface="+mn-lt"/>
              </a:rPr>
              <a:t>veri</a:t>
            </a:r>
            <a:r>
              <a:rPr lang="en-US" sz="2800" dirty="0">
                <a:latin typeface="+mn-lt"/>
              </a:rPr>
              <a:t> </a:t>
            </a:r>
            <a:r>
              <a:rPr lang="en-US" sz="2800" dirty="0" err="1">
                <a:latin typeface="+mn-lt"/>
              </a:rPr>
              <a:t>kaynaklarından</a:t>
            </a:r>
            <a:r>
              <a:rPr lang="en-US" sz="2800" dirty="0">
                <a:latin typeface="+mn-lt"/>
              </a:rPr>
              <a:t> </a:t>
            </a:r>
            <a:r>
              <a:rPr lang="en-US" sz="2800" dirty="0" err="1">
                <a:latin typeface="+mn-lt"/>
              </a:rPr>
              <a:t>bilgi</a:t>
            </a:r>
            <a:r>
              <a:rPr lang="en-US" sz="2800" dirty="0">
                <a:latin typeface="+mn-lt"/>
              </a:rPr>
              <a:t> </a:t>
            </a:r>
            <a:r>
              <a:rPr lang="en-US" sz="2800" dirty="0" err="1">
                <a:latin typeface="+mn-lt"/>
              </a:rPr>
              <a:t>çekerek</a:t>
            </a:r>
            <a:r>
              <a:rPr lang="en-US" sz="2800" dirty="0">
                <a:latin typeface="+mn-lt"/>
              </a:rPr>
              <a:t> </a:t>
            </a:r>
            <a:r>
              <a:rPr lang="en-US" sz="2800" dirty="0" err="1">
                <a:latin typeface="+mn-lt"/>
              </a:rPr>
              <a:t>daha</a:t>
            </a:r>
            <a:r>
              <a:rPr lang="en-US" sz="2800" dirty="0">
                <a:latin typeface="+mn-lt"/>
              </a:rPr>
              <a:t> </a:t>
            </a:r>
            <a:r>
              <a:rPr lang="en-US" sz="2800" dirty="0" err="1">
                <a:latin typeface="+mn-lt"/>
              </a:rPr>
              <a:t>doğru</a:t>
            </a:r>
            <a:r>
              <a:rPr lang="en-US" sz="2800" dirty="0">
                <a:latin typeface="+mn-lt"/>
              </a:rPr>
              <a:t> </a:t>
            </a:r>
            <a:r>
              <a:rPr lang="en-US" sz="2800" dirty="0" err="1">
                <a:latin typeface="+mn-lt"/>
              </a:rPr>
              <a:t>ve</a:t>
            </a:r>
            <a:r>
              <a:rPr lang="en-US" sz="2800" dirty="0">
                <a:latin typeface="+mn-lt"/>
              </a:rPr>
              <a:t> </a:t>
            </a:r>
            <a:r>
              <a:rPr lang="en-US" sz="2800" dirty="0" err="1">
                <a:latin typeface="+mn-lt"/>
              </a:rPr>
              <a:t>güncel</a:t>
            </a:r>
            <a:r>
              <a:rPr lang="en-US" sz="2800" dirty="0">
                <a:latin typeface="+mn-lt"/>
              </a:rPr>
              <a:t> </a:t>
            </a:r>
            <a:r>
              <a:rPr lang="en-US" sz="2800" dirty="0" err="1">
                <a:latin typeface="+mn-lt"/>
              </a:rPr>
              <a:t>cevaplar</a:t>
            </a:r>
            <a:r>
              <a:rPr lang="en-US" sz="2800" dirty="0">
                <a:latin typeface="+mn-lt"/>
              </a:rPr>
              <a:t> </a:t>
            </a:r>
            <a:r>
              <a:rPr lang="en-US" sz="2800" dirty="0" err="1">
                <a:latin typeface="+mn-lt"/>
              </a:rPr>
              <a:t>üreten</a:t>
            </a:r>
            <a:r>
              <a:rPr lang="en-US" sz="2800" dirty="0">
                <a:latin typeface="+mn-lt"/>
              </a:rPr>
              <a:t> </a:t>
            </a:r>
            <a:r>
              <a:rPr lang="en-US" sz="2800" dirty="0" err="1">
                <a:latin typeface="+mn-lt"/>
              </a:rPr>
              <a:t>bir</a:t>
            </a:r>
            <a:r>
              <a:rPr lang="en-US" sz="2800" dirty="0">
                <a:latin typeface="+mn-lt"/>
              </a:rPr>
              <a:t> </a:t>
            </a:r>
            <a:r>
              <a:rPr lang="en-US" sz="2800" dirty="0" err="1">
                <a:latin typeface="+mn-lt"/>
              </a:rPr>
              <a:t>yapay</a:t>
            </a:r>
            <a:r>
              <a:rPr lang="en-US" sz="2800" dirty="0">
                <a:latin typeface="+mn-lt"/>
              </a:rPr>
              <a:t> </a:t>
            </a:r>
            <a:r>
              <a:rPr lang="en-US" sz="2800" dirty="0" err="1">
                <a:latin typeface="+mn-lt"/>
              </a:rPr>
              <a:t>zeka</a:t>
            </a:r>
            <a:r>
              <a:rPr lang="en-US" sz="2800" dirty="0">
                <a:latin typeface="+mn-lt"/>
              </a:rPr>
              <a:t> </a:t>
            </a:r>
            <a:r>
              <a:rPr lang="en-US" sz="2800" dirty="0" err="1">
                <a:latin typeface="+mn-lt"/>
              </a:rPr>
              <a:t>sistemidir</a:t>
            </a:r>
            <a:r>
              <a:rPr lang="en-US" sz="2800" dirty="0">
                <a:latin typeface="+mn-lt"/>
              </a:rPr>
              <a:t>.</a:t>
            </a:r>
            <a:endParaRPr lang="en-US" sz="4000" b="1" dirty="0">
              <a:solidFill>
                <a:schemeClr val="tx1">
                  <a:lumMod val="65000"/>
                  <a:lumOff val="35000"/>
                </a:schemeClr>
              </a:solidFill>
              <a:latin typeface="+mn-lt"/>
            </a:endParaRPr>
          </a:p>
        </p:txBody>
      </p:sp>
      <p:pic>
        <p:nvPicPr>
          <p:cNvPr id="2050" name="Picture 2" descr="32,398 Curious Illustrations &amp; Clip Art - iStock">
            <a:extLst>
              <a:ext uri="{FF2B5EF4-FFF2-40B4-BE49-F238E27FC236}">
                <a16:creationId xmlns:a16="http://schemas.microsoft.com/office/drawing/2014/main" id="{3AA5C97F-B02C-BBB8-CD0D-C8813B7A5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 y="1529415"/>
            <a:ext cx="5000040" cy="379917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up 27">
            <a:extLst>
              <a:ext uri="{FF2B5EF4-FFF2-40B4-BE49-F238E27FC236}">
                <a16:creationId xmlns:a16="http://schemas.microsoft.com/office/drawing/2014/main" id="{E096C531-95C8-3D90-77E9-5C017DB712B4}"/>
              </a:ext>
            </a:extLst>
          </p:cNvPr>
          <p:cNvGrpSpPr/>
          <p:nvPr/>
        </p:nvGrpSpPr>
        <p:grpSpPr>
          <a:xfrm>
            <a:off x="0" y="0"/>
            <a:ext cx="3187806" cy="733879"/>
            <a:chOff x="0" y="0"/>
            <a:chExt cx="8392126" cy="1931988"/>
          </a:xfrm>
        </p:grpSpPr>
        <p:sp>
          <p:nvSpPr>
            <p:cNvPr id="29" name="Freeform 29">
              <a:extLst>
                <a:ext uri="{FF2B5EF4-FFF2-40B4-BE49-F238E27FC236}">
                  <a16:creationId xmlns:a16="http://schemas.microsoft.com/office/drawing/2014/main" id="{0945AD68-D00B-EEEB-E110-6AB3C6FF2730}"/>
                </a:ext>
              </a:extLst>
            </p:cNvPr>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a:extLst>
                <a:ext uri="{FF2B5EF4-FFF2-40B4-BE49-F238E27FC236}">
                  <a16:creationId xmlns:a16="http://schemas.microsoft.com/office/drawing/2014/main" id="{80EC733C-6DC7-2E78-E655-3F13B7108217}"/>
                </a:ext>
              </a:extLst>
            </p:cNvPr>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a:extLst>
                <a:ext uri="{FF2B5EF4-FFF2-40B4-BE49-F238E27FC236}">
                  <a16:creationId xmlns:a16="http://schemas.microsoft.com/office/drawing/2014/main" id="{629664A2-68B7-4A14-5561-DF5912D35090}"/>
                </a:ext>
              </a:extLst>
            </p:cNvPr>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a:extLst>
                <a:ext uri="{FF2B5EF4-FFF2-40B4-BE49-F238E27FC236}">
                  <a16:creationId xmlns:a16="http://schemas.microsoft.com/office/drawing/2014/main" id="{49851045-CC63-AFAC-7B93-621CB42DA4FC}"/>
                </a:ext>
              </a:extLst>
            </p:cNvPr>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a:extLst>
                <a:ext uri="{FF2B5EF4-FFF2-40B4-BE49-F238E27FC236}">
                  <a16:creationId xmlns:a16="http://schemas.microsoft.com/office/drawing/2014/main" id="{004240D0-126E-61A5-D44B-E6C29F81AF19}"/>
                </a:ext>
              </a:extLst>
            </p:cNvPr>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a:extLst>
                <a:ext uri="{FF2B5EF4-FFF2-40B4-BE49-F238E27FC236}">
                  <a16:creationId xmlns:a16="http://schemas.microsoft.com/office/drawing/2014/main" id="{8EBD6904-1D0A-25BA-5B48-B69AE4A4F9B3}"/>
                </a:ext>
              </a:extLst>
            </p:cNvPr>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a:extLst>
                <a:ext uri="{FF2B5EF4-FFF2-40B4-BE49-F238E27FC236}">
                  <a16:creationId xmlns:a16="http://schemas.microsoft.com/office/drawing/2014/main" id="{0B72FA9D-8043-7A3D-7700-A34F35831916}"/>
                </a:ext>
              </a:extLst>
            </p:cNvPr>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a:extLst>
                <a:ext uri="{FF2B5EF4-FFF2-40B4-BE49-F238E27FC236}">
                  <a16:creationId xmlns:a16="http://schemas.microsoft.com/office/drawing/2014/main" id="{9911D02E-AFEF-B555-83C9-52B38187805F}"/>
                </a:ext>
              </a:extLst>
            </p:cNvPr>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7">
              <a:extLst>
                <a:ext uri="{FF2B5EF4-FFF2-40B4-BE49-F238E27FC236}">
                  <a16:creationId xmlns:a16="http://schemas.microsoft.com/office/drawing/2014/main" id="{0C07E6D4-D2A4-441D-9687-A932090CA84A}"/>
                </a:ext>
              </a:extLst>
            </p:cNvPr>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8">
              <a:extLst>
                <a:ext uri="{FF2B5EF4-FFF2-40B4-BE49-F238E27FC236}">
                  <a16:creationId xmlns:a16="http://schemas.microsoft.com/office/drawing/2014/main" id="{348AE7E3-A971-2F1B-7214-79BD9005F559}"/>
                </a:ext>
              </a:extLst>
            </p:cNvPr>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9">
              <a:extLst>
                <a:ext uri="{FF2B5EF4-FFF2-40B4-BE49-F238E27FC236}">
                  <a16:creationId xmlns:a16="http://schemas.microsoft.com/office/drawing/2014/main" id="{B8F8F009-CDD1-B99D-19E8-14BB5A7A3E6D}"/>
                </a:ext>
              </a:extLst>
            </p:cNvPr>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40">
              <a:extLst>
                <a:ext uri="{FF2B5EF4-FFF2-40B4-BE49-F238E27FC236}">
                  <a16:creationId xmlns:a16="http://schemas.microsoft.com/office/drawing/2014/main" id="{BC39326D-1EBA-3618-EFCE-070F8C81AE72}"/>
                </a:ext>
              </a:extLst>
            </p:cNvPr>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41">
              <a:extLst>
                <a:ext uri="{FF2B5EF4-FFF2-40B4-BE49-F238E27FC236}">
                  <a16:creationId xmlns:a16="http://schemas.microsoft.com/office/drawing/2014/main" id="{43440BA4-C0CD-BD09-1A65-68D6FCD74451}"/>
                </a:ext>
              </a:extLst>
            </p:cNvPr>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42">
              <a:extLst>
                <a:ext uri="{FF2B5EF4-FFF2-40B4-BE49-F238E27FC236}">
                  <a16:creationId xmlns:a16="http://schemas.microsoft.com/office/drawing/2014/main" id="{742109BF-810B-AE91-E92F-663EF2A03646}"/>
                </a:ext>
              </a:extLst>
            </p:cNvPr>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a:extLst>
                <a:ext uri="{FF2B5EF4-FFF2-40B4-BE49-F238E27FC236}">
                  <a16:creationId xmlns:a16="http://schemas.microsoft.com/office/drawing/2014/main" id="{0B50F6B5-102F-751B-319E-1A02A16CCB54}"/>
                </a:ext>
              </a:extLst>
            </p:cNvPr>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a:extLst>
                <a:ext uri="{FF2B5EF4-FFF2-40B4-BE49-F238E27FC236}">
                  <a16:creationId xmlns:a16="http://schemas.microsoft.com/office/drawing/2014/main" id="{7B8ABD58-2C8B-93EE-71C9-7EE1E183C205}"/>
                </a:ext>
              </a:extLst>
            </p:cNvPr>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a:extLst>
                <a:ext uri="{FF2B5EF4-FFF2-40B4-BE49-F238E27FC236}">
                  <a16:creationId xmlns:a16="http://schemas.microsoft.com/office/drawing/2014/main" id="{0D06714D-E23D-F15C-54D5-5DF54282D129}"/>
                </a:ext>
              </a:extLst>
            </p:cNvPr>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660665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1">
            <a:extLst>
              <a:ext uri="{FF2B5EF4-FFF2-40B4-BE49-F238E27FC236}">
                <a16:creationId xmlns:a16="http://schemas.microsoft.com/office/drawing/2014/main" id="{05B75A5C-BDA0-4D6E-960D-897202791CA3}"/>
              </a:ext>
            </a:extLst>
          </p:cNvPr>
          <p:cNvSpPr>
            <a:spLocks noGrp="1"/>
          </p:cNvSpPr>
          <p:nvPr>
            <p:ph type="title"/>
          </p:nvPr>
        </p:nvSpPr>
        <p:spPr>
          <a:xfrm>
            <a:off x="5720576" y="1475262"/>
            <a:ext cx="6381656" cy="3453577"/>
          </a:xfrm>
        </p:spPr>
        <p:txBody>
          <a:bodyPr vert="horz" lIns="90575" tIns="45287" rIns="90575" bIns="45287" rtlCol="0" anchor="b">
            <a:noAutofit/>
          </a:bodyPr>
          <a:lstStyle/>
          <a:p>
            <a:r>
              <a:rPr lang="tr-TR" sz="4000" b="1" dirty="0">
                <a:solidFill>
                  <a:schemeClr val="tx1">
                    <a:lumMod val="65000"/>
                    <a:lumOff val="35000"/>
                  </a:schemeClr>
                </a:solidFill>
                <a:latin typeface="+mn-lt"/>
              </a:rPr>
              <a:t>Eğitimin</a:t>
            </a:r>
            <a:r>
              <a:rPr lang="tr-TR" sz="2800" b="1" dirty="0">
                <a:solidFill>
                  <a:schemeClr val="tx1">
                    <a:lumMod val="65000"/>
                    <a:lumOff val="35000"/>
                  </a:schemeClr>
                </a:solidFill>
                <a:latin typeface="+mn-lt"/>
              </a:rPr>
              <a:t> </a:t>
            </a:r>
            <a:r>
              <a:rPr lang="tr-TR" sz="4000" b="1" dirty="0">
                <a:solidFill>
                  <a:schemeClr val="tx1">
                    <a:lumMod val="65000"/>
                    <a:lumOff val="35000"/>
                  </a:schemeClr>
                </a:solidFill>
                <a:latin typeface="+mn-lt"/>
              </a:rPr>
              <a:t>Amacı</a:t>
            </a:r>
            <a:br>
              <a:rPr lang="tr-TR" sz="4000" b="1" dirty="0">
                <a:solidFill>
                  <a:schemeClr val="tx1">
                    <a:lumMod val="65000"/>
                    <a:lumOff val="35000"/>
                  </a:schemeClr>
                </a:solidFill>
                <a:latin typeface="+mn-lt"/>
              </a:rPr>
            </a:br>
            <a:br>
              <a:rPr lang="tr-TR" sz="2800" b="1" dirty="0">
                <a:solidFill>
                  <a:schemeClr val="tx1">
                    <a:lumMod val="65000"/>
                    <a:lumOff val="35000"/>
                  </a:schemeClr>
                </a:solidFill>
                <a:latin typeface="+mn-lt"/>
              </a:rPr>
            </a:br>
            <a:r>
              <a:rPr lang="tr-TR" sz="2800" dirty="0">
                <a:solidFill>
                  <a:schemeClr val="tx1">
                    <a:lumMod val="65000"/>
                    <a:lumOff val="35000"/>
                  </a:schemeClr>
                </a:solidFill>
                <a:latin typeface="+mn-lt"/>
              </a:rPr>
              <a:t>Katılımcılara erişim destekli üretim (RAG) tabanlı sohbet botlarının geliştirilmesi konusunda kapsamlı bir bilgi ve deneyim kazandırmaktır. </a:t>
            </a:r>
            <a:br>
              <a:rPr lang="tr-TR" sz="2800" dirty="0">
                <a:solidFill>
                  <a:schemeClr val="tx1">
                    <a:lumMod val="65000"/>
                    <a:lumOff val="35000"/>
                  </a:schemeClr>
                </a:solidFill>
                <a:latin typeface="+mn-lt"/>
              </a:rPr>
            </a:br>
            <a:br>
              <a:rPr lang="tr-TR" sz="2800" dirty="0">
                <a:solidFill>
                  <a:schemeClr val="tx1">
                    <a:lumMod val="65000"/>
                    <a:lumOff val="35000"/>
                  </a:schemeClr>
                </a:solidFill>
                <a:latin typeface="+mn-lt"/>
              </a:rPr>
            </a:br>
            <a:r>
              <a:rPr lang="tr-TR" sz="2800" dirty="0">
                <a:solidFill>
                  <a:schemeClr val="tx1">
                    <a:lumMod val="65000"/>
                    <a:lumOff val="35000"/>
                  </a:schemeClr>
                </a:solidFill>
                <a:latin typeface="+mn-lt"/>
              </a:rPr>
              <a:t>Katılımcılar, büyük dil modelleri ve RAG teknolojilerini kullanarak etkili ve verimli sohbet botları oluşturmayı öğreneceklerdir.</a:t>
            </a:r>
            <a:endParaRPr lang="en-US" sz="2800" dirty="0">
              <a:solidFill>
                <a:schemeClr val="tx1">
                  <a:lumMod val="65000"/>
                  <a:lumOff val="35000"/>
                </a:schemeClr>
              </a:solidFill>
              <a:latin typeface="+mn-lt"/>
            </a:endParaRPr>
          </a:p>
        </p:txBody>
      </p:sp>
      <p:grpSp>
        <p:nvGrpSpPr>
          <p:cNvPr id="31" name="Grup 30"/>
          <p:cNvGrpSpPr/>
          <p:nvPr/>
        </p:nvGrpSpPr>
        <p:grpSpPr>
          <a:xfrm>
            <a:off x="0" y="0"/>
            <a:ext cx="3187806" cy="733879"/>
            <a:chOff x="0" y="0"/>
            <a:chExt cx="8392126" cy="1931988"/>
          </a:xfrm>
        </p:grpSpPr>
        <p:sp>
          <p:nvSpPr>
            <p:cNvPr id="32"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6"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7"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8"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pic>
        <p:nvPicPr>
          <p:cNvPr id="4" name="Picture 3">
            <a:extLst>
              <a:ext uri="{FF2B5EF4-FFF2-40B4-BE49-F238E27FC236}">
                <a16:creationId xmlns:a16="http://schemas.microsoft.com/office/drawing/2014/main" id="{AD49FC37-2B3E-9DD4-3204-EF39B79B19FD}"/>
              </a:ext>
            </a:extLst>
          </p:cNvPr>
          <p:cNvPicPr>
            <a:picLocks noChangeAspect="1"/>
          </p:cNvPicPr>
          <p:nvPr/>
        </p:nvPicPr>
        <p:blipFill>
          <a:blip r:embed="rId3"/>
          <a:stretch>
            <a:fillRect/>
          </a:stretch>
        </p:blipFill>
        <p:spPr>
          <a:xfrm>
            <a:off x="332568" y="1451719"/>
            <a:ext cx="4629726" cy="4470749"/>
          </a:xfrm>
          <a:prstGeom prst="rect">
            <a:avLst/>
          </a:prstGeom>
        </p:spPr>
      </p:pic>
    </p:spTree>
    <p:extLst>
      <p:ext uri="{BB962C8B-B14F-4D97-AF65-F5344CB8AC3E}">
        <p14:creationId xmlns:p14="http://schemas.microsoft.com/office/powerpoint/2010/main" val="358836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05B75A5C-BDA0-4D6E-960D-897202791CA3}"/>
              </a:ext>
            </a:extLst>
          </p:cNvPr>
          <p:cNvSpPr txBox="1">
            <a:spLocks/>
          </p:cNvSpPr>
          <p:nvPr/>
        </p:nvSpPr>
        <p:spPr>
          <a:xfrm>
            <a:off x="3436305" y="785199"/>
            <a:ext cx="5257332" cy="670101"/>
          </a:xfrm>
          <a:prstGeom prst="rect">
            <a:avLst/>
          </a:prstGeom>
        </p:spPr>
        <p:txBody>
          <a:bodyPr vert="horz" lIns="90575" tIns="45287" rIns="90575" bIns="45287" rtlCol="0" anchor="b">
            <a:noAutofit/>
          </a:bodyPr>
          <a:lstStyle>
            <a:lvl1pPr algn="just">
              <a:lnSpc>
                <a:spcPct val="90000"/>
              </a:lnSpc>
              <a:spcBef>
                <a:spcPct val="0"/>
              </a:spcBef>
              <a:buNone/>
              <a:defRPr sz="8000" b="1">
                <a:solidFill>
                  <a:schemeClr val="tx1">
                    <a:lumMod val="65000"/>
                    <a:lumOff val="35000"/>
                  </a:schemeClr>
                </a:solidFill>
                <a:ea typeface="+mj-ea"/>
                <a:cs typeface="+mj-cs"/>
              </a:defRPr>
            </a:lvl1pPr>
          </a:lstStyle>
          <a:p>
            <a:r>
              <a:rPr lang="tr-TR" sz="4000" dirty="0"/>
              <a:t>Eğitim Niteliği</a:t>
            </a:r>
            <a:endParaRPr lang="en-US" sz="4000" dirty="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rcRect/>
          <a:stretch/>
        </p:blipFill>
        <p:spPr>
          <a:xfrm>
            <a:off x="440822" y="4539199"/>
            <a:ext cx="3786783" cy="19131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1" name="Grup 30"/>
          <p:cNvGrpSpPr/>
          <p:nvPr/>
        </p:nvGrpSpPr>
        <p:grpSpPr>
          <a:xfrm>
            <a:off x="0" y="0"/>
            <a:ext cx="3187806" cy="733879"/>
            <a:chOff x="0" y="0"/>
            <a:chExt cx="8392126" cy="1931988"/>
          </a:xfrm>
        </p:grpSpPr>
        <p:sp>
          <p:nvSpPr>
            <p:cNvPr id="32"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6"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7"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8"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
        <p:nvSpPr>
          <p:cNvPr id="4" name="Metin kutusu 3">
            <a:extLst>
              <a:ext uri="{FF2B5EF4-FFF2-40B4-BE49-F238E27FC236}">
                <a16:creationId xmlns:a16="http://schemas.microsoft.com/office/drawing/2014/main" id="{EA177A2E-3C4F-44B2-83A2-E2116C7584E2}"/>
              </a:ext>
            </a:extLst>
          </p:cNvPr>
          <p:cNvSpPr txBox="1"/>
          <p:nvPr/>
        </p:nvSpPr>
        <p:spPr>
          <a:xfrm>
            <a:off x="5143500" y="2125980"/>
            <a:ext cx="921471" cy="523220"/>
          </a:xfrm>
          <a:prstGeom prst="rect">
            <a:avLst/>
          </a:prstGeom>
          <a:noFill/>
        </p:spPr>
        <p:txBody>
          <a:bodyPr wrap="none" rtlCol="0">
            <a:spAutoFit/>
          </a:bodyPr>
          <a:lstStyle/>
          <a:p>
            <a:r>
              <a:rPr lang="tr-TR" sz="2800" dirty="0">
                <a:solidFill>
                  <a:schemeClr val="tx1">
                    <a:lumMod val="75000"/>
                    <a:lumOff val="25000"/>
                  </a:schemeClr>
                </a:solidFill>
                <a:ea typeface="+mj-ea"/>
                <a:cs typeface="+mj-cs"/>
              </a:rPr>
              <a:t>Teori</a:t>
            </a:r>
          </a:p>
        </p:txBody>
      </p:sp>
      <p:sp>
        <p:nvSpPr>
          <p:cNvPr id="27" name="Metin kutusu 26">
            <a:extLst>
              <a:ext uri="{FF2B5EF4-FFF2-40B4-BE49-F238E27FC236}">
                <a16:creationId xmlns:a16="http://schemas.microsoft.com/office/drawing/2014/main" id="{65222A4A-8B6A-4534-9EEA-6CFC9A866BDC}"/>
              </a:ext>
            </a:extLst>
          </p:cNvPr>
          <p:cNvSpPr txBox="1"/>
          <p:nvPr/>
        </p:nvSpPr>
        <p:spPr>
          <a:xfrm>
            <a:off x="5154930" y="2701289"/>
            <a:ext cx="1642053" cy="523220"/>
          </a:xfrm>
          <a:prstGeom prst="rect">
            <a:avLst/>
          </a:prstGeom>
          <a:noFill/>
        </p:spPr>
        <p:txBody>
          <a:bodyPr wrap="none" rtlCol="0">
            <a:spAutoFit/>
          </a:bodyPr>
          <a:lstStyle>
            <a:defPPr>
              <a:defRPr lang="tr-TR"/>
            </a:defPPr>
            <a:lvl1pPr>
              <a:defRPr sz="2800">
                <a:solidFill>
                  <a:schemeClr val="tx1">
                    <a:lumMod val="75000"/>
                    <a:lumOff val="25000"/>
                  </a:schemeClr>
                </a:solidFill>
                <a:ea typeface="+mj-ea"/>
                <a:cs typeface="+mj-cs"/>
              </a:defRPr>
            </a:lvl1pPr>
          </a:lstStyle>
          <a:p>
            <a:r>
              <a:rPr lang="tr-TR" dirty="0"/>
              <a:t>Uygulama</a:t>
            </a:r>
          </a:p>
        </p:txBody>
      </p:sp>
      <p:sp>
        <p:nvSpPr>
          <p:cNvPr id="49" name="Metin kutusu 48">
            <a:extLst>
              <a:ext uri="{FF2B5EF4-FFF2-40B4-BE49-F238E27FC236}">
                <a16:creationId xmlns:a16="http://schemas.microsoft.com/office/drawing/2014/main" id="{5B1E7279-B746-4537-8D2A-D6F84DF1C061}"/>
              </a:ext>
            </a:extLst>
          </p:cNvPr>
          <p:cNvSpPr txBox="1"/>
          <p:nvPr/>
        </p:nvSpPr>
        <p:spPr>
          <a:xfrm>
            <a:off x="5170170" y="3345971"/>
            <a:ext cx="1454181" cy="523220"/>
          </a:xfrm>
          <a:prstGeom prst="rect">
            <a:avLst/>
          </a:prstGeom>
          <a:noFill/>
        </p:spPr>
        <p:txBody>
          <a:bodyPr wrap="none" rtlCol="0">
            <a:spAutoFit/>
          </a:bodyPr>
          <a:lstStyle/>
          <a:p>
            <a:r>
              <a:rPr lang="tr-TR" sz="2800" dirty="0"/>
              <a:t>Kodlama</a:t>
            </a:r>
          </a:p>
        </p:txBody>
      </p:sp>
      <p:pic>
        <p:nvPicPr>
          <p:cNvPr id="51" name="İçerik Yer Tutucusu 5">
            <a:extLst>
              <a:ext uri="{FF2B5EF4-FFF2-40B4-BE49-F238E27FC236}">
                <a16:creationId xmlns:a16="http://schemas.microsoft.com/office/drawing/2014/main" id="{2CB8F319-9D33-4B9D-AAAD-FE1ABFA21F8D}"/>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5407" t="38840" r="67427" b="30906"/>
          <a:stretch/>
        </p:blipFill>
        <p:spPr>
          <a:xfrm>
            <a:off x="4549621" y="2059052"/>
            <a:ext cx="590012" cy="657076"/>
          </a:xfrm>
        </p:spPr>
      </p:pic>
      <p:pic>
        <p:nvPicPr>
          <p:cNvPr id="52" name="İçerik Yer Tutucusu 5">
            <a:extLst>
              <a:ext uri="{FF2B5EF4-FFF2-40B4-BE49-F238E27FC236}">
                <a16:creationId xmlns:a16="http://schemas.microsoft.com/office/drawing/2014/main" id="{DAB5D938-4F95-4F24-A0C1-674745BF3E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07" t="38840" r="67427" b="30906"/>
          <a:stretch/>
        </p:blipFill>
        <p:spPr>
          <a:xfrm>
            <a:off x="4564918" y="2692154"/>
            <a:ext cx="590012" cy="657076"/>
          </a:xfrm>
          <a:prstGeom prst="rect">
            <a:avLst/>
          </a:prstGeom>
        </p:spPr>
      </p:pic>
      <p:pic>
        <p:nvPicPr>
          <p:cNvPr id="53" name="İçerik Yer Tutucusu 5">
            <a:extLst>
              <a:ext uri="{FF2B5EF4-FFF2-40B4-BE49-F238E27FC236}">
                <a16:creationId xmlns:a16="http://schemas.microsoft.com/office/drawing/2014/main" id="{2C95ECC6-4B68-4D25-9F93-B0729F8808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07" t="38840" r="67427" b="30906"/>
          <a:stretch/>
        </p:blipFill>
        <p:spPr>
          <a:xfrm>
            <a:off x="4551555" y="3345971"/>
            <a:ext cx="590012" cy="657076"/>
          </a:xfrm>
          <a:prstGeom prst="rect">
            <a:avLst/>
          </a:prstGeom>
        </p:spPr>
      </p:pic>
    </p:spTree>
    <p:extLst>
      <p:ext uri="{BB962C8B-B14F-4D97-AF65-F5344CB8AC3E}">
        <p14:creationId xmlns:p14="http://schemas.microsoft.com/office/powerpoint/2010/main" val="32148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05B75A5C-BDA0-4D6E-960D-897202791CA3}"/>
              </a:ext>
            </a:extLst>
          </p:cNvPr>
          <p:cNvSpPr txBox="1">
            <a:spLocks/>
          </p:cNvSpPr>
          <p:nvPr/>
        </p:nvSpPr>
        <p:spPr>
          <a:xfrm>
            <a:off x="3436305" y="785199"/>
            <a:ext cx="5257332" cy="670101"/>
          </a:xfrm>
          <a:prstGeom prst="rect">
            <a:avLst/>
          </a:prstGeom>
        </p:spPr>
        <p:txBody>
          <a:bodyPr vert="horz" lIns="90575" tIns="45287" rIns="90575" bIns="45287" rtlCol="0" anchor="b">
            <a:noAutofit/>
          </a:bodyPr>
          <a:lstStyle>
            <a:lvl1pPr algn="just">
              <a:lnSpc>
                <a:spcPct val="90000"/>
              </a:lnSpc>
              <a:spcBef>
                <a:spcPct val="0"/>
              </a:spcBef>
              <a:buNone/>
              <a:defRPr sz="8000" b="1">
                <a:solidFill>
                  <a:schemeClr val="tx1">
                    <a:lumMod val="65000"/>
                    <a:lumOff val="35000"/>
                  </a:schemeClr>
                </a:solidFill>
                <a:ea typeface="+mj-ea"/>
                <a:cs typeface="+mj-cs"/>
              </a:defRPr>
            </a:lvl1pPr>
          </a:lstStyle>
          <a:p>
            <a:r>
              <a:rPr lang="tr-TR" sz="4000" dirty="0"/>
              <a:t>Eğitim Seviyesi</a:t>
            </a:r>
            <a:endParaRPr lang="en-US" sz="4000" dirty="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18" y="1663219"/>
            <a:ext cx="3786783" cy="3365504"/>
          </a:xfrm>
          <a:prstGeom prst="rect">
            <a:avLst/>
          </a:prstGeom>
        </p:spPr>
      </p:pic>
      <p:grpSp>
        <p:nvGrpSpPr>
          <p:cNvPr id="31" name="Grup 30"/>
          <p:cNvGrpSpPr/>
          <p:nvPr/>
        </p:nvGrpSpPr>
        <p:grpSpPr>
          <a:xfrm>
            <a:off x="0" y="0"/>
            <a:ext cx="3187806" cy="733879"/>
            <a:chOff x="0" y="0"/>
            <a:chExt cx="8392126" cy="1931988"/>
          </a:xfrm>
        </p:grpSpPr>
        <p:sp>
          <p:nvSpPr>
            <p:cNvPr id="32"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6"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7"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8"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
        <p:nvSpPr>
          <p:cNvPr id="4" name="Metin kutusu 3">
            <a:extLst>
              <a:ext uri="{FF2B5EF4-FFF2-40B4-BE49-F238E27FC236}">
                <a16:creationId xmlns:a16="http://schemas.microsoft.com/office/drawing/2014/main" id="{EA177A2E-3C4F-44B2-83A2-E2116C7584E2}"/>
              </a:ext>
            </a:extLst>
          </p:cNvPr>
          <p:cNvSpPr txBox="1"/>
          <p:nvPr/>
        </p:nvSpPr>
        <p:spPr>
          <a:xfrm>
            <a:off x="5143500" y="2125980"/>
            <a:ext cx="1052019" cy="523220"/>
          </a:xfrm>
          <a:prstGeom prst="rect">
            <a:avLst/>
          </a:prstGeom>
          <a:noFill/>
        </p:spPr>
        <p:txBody>
          <a:bodyPr wrap="none" rtlCol="0">
            <a:spAutoFit/>
          </a:bodyPr>
          <a:lstStyle/>
          <a:p>
            <a:r>
              <a:rPr lang="tr-TR" sz="2800" dirty="0">
                <a:solidFill>
                  <a:schemeClr val="tx1">
                    <a:lumMod val="75000"/>
                    <a:lumOff val="25000"/>
                  </a:schemeClr>
                </a:solidFill>
                <a:ea typeface="+mj-ea"/>
                <a:cs typeface="+mj-cs"/>
              </a:rPr>
              <a:t>Temel</a:t>
            </a:r>
          </a:p>
        </p:txBody>
      </p:sp>
      <p:sp>
        <p:nvSpPr>
          <p:cNvPr id="27" name="Metin kutusu 26">
            <a:extLst>
              <a:ext uri="{FF2B5EF4-FFF2-40B4-BE49-F238E27FC236}">
                <a16:creationId xmlns:a16="http://schemas.microsoft.com/office/drawing/2014/main" id="{65222A4A-8B6A-4534-9EEA-6CFC9A866BDC}"/>
              </a:ext>
            </a:extLst>
          </p:cNvPr>
          <p:cNvSpPr txBox="1"/>
          <p:nvPr/>
        </p:nvSpPr>
        <p:spPr>
          <a:xfrm>
            <a:off x="5154930" y="2701289"/>
            <a:ext cx="834331" cy="523220"/>
          </a:xfrm>
          <a:prstGeom prst="rect">
            <a:avLst/>
          </a:prstGeom>
          <a:noFill/>
        </p:spPr>
        <p:txBody>
          <a:bodyPr wrap="none" rtlCol="0">
            <a:spAutoFit/>
          </a:bodyPr>
          <a:lstStyle>
            <a:defPPr>
              <a:defRPr lang="tr-TR"/>
            </a:defPPr>
            <a:lvl1pPr>
              <a:defRPr sz="2800">
                <a:solidFill>
                  <a:schemeClr val="tx1">
                    <a:lumMod val="75000"/>
                    <a:lumOff val="25000"/>
                  </a:schemeClr>
                </a:solidFill>
                <a:ea typeface="+mj-ea"/>
                <a:cs typeface="+mj-cs"/>
              </a:defRPr>
            </a:lvl1pPr>
          </a:lstStyle>
          <a:p>
            <a:r>
              <a:rPr lang="tr-TR" dirty="0"/>
              <a:t>Orta</a:t>
            </a:r>
          </a:p>
        </p:txBody>
      </p:sp>
      <p:pic>
        <p:nvPicPr>
          <p:cNvPr id="51" name="İçerik Yer Tutucusu 5">
            <a:extLst>
              <a:ext uri="{FF2B5EF4-FFF2-40B4-BE49-F238E27FC236}">
                <a16:creationId xmlns:a16="http://schemas.microsoft.com/office/drawing/2014/main" id="{2CB8F319-9D33-4B9D-AAAD-FE1ABFA21F8D}"/>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5407" t="38840" r="67427" b="30906"/>
          <a:stretch/>
        </p:blipFill>
        <p:spPr>
          <a:xfrm>
            <a:off x="4549621" y="2059052"/>
            <a:ext cx="590012" cy="657076"/>
          </a:xfrm>
        </p:spPr>
      </p:pic>
      <p:pic>
        <p:nvPicPr>
          <p:cNvPr id="52" name="İçerik Yer Tutucusu 5">
            <a:extLst>
              <a:ext uri="{FF2B5EF4-FFF2-40B4-BE49-F238E27FC236}">
                <a16:creationId xmlns:a16="http://schemas.microsoft.com/office/drawing/2014/main" id="{DAB5D938-4F95-4F24-A0C1-674745BF3E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07" t="38840" r="67427" b="30906"/>
          <a:stretch/>
        </p:blipFill>
        <p:spPr>
          <a:xfrm>
            <a:off x="4564918" y="2692154"/>
            <a:ext cx="590012" cy="657076"/>
          </a:xfrm>
          <a:prstGeom prst="rect">
            <a:avLst/>
          </a:prstGeom>
        </p:spPr>
      </p:pic>
    </p:spTree>
    <p:extLst>
      <p:ext uri="{BB962C8B-B14F-4D97-AF65-F5344CB8AC3E}">
        <p14:creationId xmlns:p14="http://schemas.microsoft.com/office/powerpoint/2010/main" val="140360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ppt_x"/>
                                          </p:val>
                                        </p:tav>
                                        <p:tav tm="100000">
                                          <p:val>
                                            <p:strVal val="#ppt_x"/>
                                          </p:val>
                                        </p:tav>
                                      </p:tavLst>
                                    </p:anim>
                                    <p:anim calcmode="lin" valueType="num">
                                      <p:cBhvr additive="base">
                                        <p:cTn id="18" dur="500" fill="hold"/>
                                        <p:tgtEl>
                                          <p:spTgt spid="5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05B75A5C-BDA0-4D6E-960D-897202791CA3}"/>
              </a:ext>
            </a:extLst>
          </p:cNvPr>
          <p:cNvSpPr txBox="1">
            <a:spLocks/>
          </p:cNvSpPr>
          <p:nvPr/>
        </p:nvSpPr>
        <p:spPr>
          <a:xfrm>
            <a:off x="4984595" y="1495237"/>
            <a:ext cx="7088489" cy="3344391"/>
          </a:xfrm>
          <a:prstGeom prst="rect">
            <a:avLst/>
          </a:prstGeom>
        </p:spPr>
        <p:txBody>
          <a:bodyPr vert="horz" lIns="90575" tIns="45287" rIns="90575" bIns="45287" rtlCol="0" anchor="b">
            <a:noAutofit/>
          </a:bodyPr>
          <a:lstStyle>
            <a:defPPr>
              <a:defRPr lang="tr-TR"/>
            </a:defPPr>
            <a:lvl1pPr algn="just">
              <a:lnSpc>
                <a:spcPct val="90000"/>
              </a:lnSpc>
              <a:spcBef>
                <a:spcPct val="0"/>
              </a:spcBef>
              <a:buNone/>
              <a:defRPr sz="8000" b="1">
                <a:solidFill>
                  <a:schemeClr val="tx1">
                    <a:lumMod val="65000"/>
                    <a:lumOff val="35000"/>
                  </a:schemeClr>
                </a:solidFill>
                <a:ea typeface="+mj-ea"/>
                <a:cs typeface="+mj-cs"/>
              </a:defRPr>
            </a:lvl1pPr>
          </a:lstStyle>
          <a:p>
            <a:r>
              <a:rPr lang="tr-TR" sz="4000" dirty="0"/>
              <a:t>Ön koşul / Beceriler</a:t>
            </a:r>
          </a:p>
          <a:p>
            <a:endParaRPr lang="tr-TR" sz="2000" dirty="0"/>
          </a:p>
          <a:p>
            <a:pPr marL="342900" lvl="0" indent="-342900">
              <a:lnSpc>
                <a:spcPct val="107000"/>
              </a:lnSpc>
              <a:buFont typeface="Symbol" panose="05050102010706020507" pitchFamily="18" charset="2"/>
              <a:buChar char=""/>
            </a:pPr>
            <a:r>
              <a:rPr lang="tr-TR" sz="2400" b="0" dirty="0">
                <a:effectLst/>
                <a:latin typeface="Calibri" panose="020F0502020204030204" pitchFamily="34" charset="0"/>
                <a:ea typeface="Calibri" panose="020F0502020204030204" pitchFamily="34" charset="0"/>
                <a:cs typeface="Calibri" panose="020F0502020204030204" pitchFamily="34" charset="0"/>
              </a:rPr>
              <a:t>Temel programlama bilgisi (tercihen Python)</a:t>
            </a:r>
            <a:endParaRPr lang="en-US" sz="2400" b="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Symbol" panose="05050102010706020507" pitchFamily="18" charset="2"/>
              <a:buChar char=""/>
            </a:pPr>
            <a:r>
              <a:rPr lang="tr-TR" sz="2400" b="0" dirty="0">
                <a:effectLst/>
                <a:latin typeface="Calibri" panose="020F0502020204030204" pitchFamily="34" charset="0"/>
                <a:ea typeface="Calibri" panose="020F0502020204030204" pitchFamily="34" charset="0"/>
                <a:cs typeface="Calibri" panose="020F0502020204030204" pitchFamily="34" charset="0"/>
              </a:rPr>
              <a:t>Sohbet botları temel bilgisi</a:t>
            </a:r>
            <a:endParaRPr lang="en-US" sz="2400" b="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Symbol" panose="05050102010706020507" pitchFamily="18" charset="2"/>
              <a:buChar char=""/>
            </a:pPr>
            <a:r>
              <a:rPr lang="tr-TR" sz="2400" b="0" dirty="0">
                <a:effectLst/>
                <a:latin typeface="Calibri" panose="020F0502020204030204" pitchFamily="34" charset="0"/>
                <a:ea typeface="Calibri" panose="020F0502020204030204" pitchFamily="34" charset="0"/>
                <a:cs typeface="Calibri" panose="020F0502020204030204" pitchFamily="34" charset="0"/>
              </a:rPr>
              <a:t>Makine öğrenimi ve yapay zeka hakkında temel bilgi</a:t>
            </a:r>
            <a:endParaRPr lang="en-US" sz="2400" b="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Symbol" panose="05050102010706020507" pitchFamily="18" charset="2"/>
              <a:buChar char=""/>
            </a:pPr>
            <a:r>
              <a:rPr lang="tr-TR" sz="2400" b="0" dirty="0">
                <a:effectLst/>
                <a:latin typeface="Calibri" panose="020F0502020204030204" pitchFamily="34" charset="0"/>
                <a:ea typeface="Calibri" panose="020F0502020204030204" pitchFamily="34" charset="0"/>
                <a:cs typeface="Calibri" panose="020F0502020204030204" pitchFamily="34" charset="0"/>
              </a:rPr>
              <a:t>API </a:t>
            </a:r>
            <a:r>
              <a:rPr lang="tr-TR" sz="2400" b="0" dirty="0">
                <a:solidFill>
                  <a:schemeClr val="tx1">
                    <a:lumMod val="75000"/>
                    <a:lumOff val="25000"/>
                  </a:schemeClr>
                </a:solidFill>
              </a:rPr>
              <a:t>kullanımı ve entegrasyonu konusunda temel bilgi</a:t>
            </a:r>
            <a:endParaRPr lang="en-US" sz="2400" b="0" dirty="0">
              <a:solidFill>
                <a:schemeClr val="tx1">
                  <a:lumMod val="75000"/>
                  <a:lumOff val="25000"/>
                </a:schemeClr>
              </a:solidFill>
            </a:endParaRPr>
          </a:p>
          <a:p>
            <a:pPr marL="342900" lvl="0" indent="-342900">
              <a:lnSpc>
                <a:spcPct val="107000"/>
              </a:lnSpc>
              <a:spcAft>
                <a:spcPts val="800"/>
              </a:spcAft>
              <a:buFont typeface="Symbol" panose="05050102010706020507" pitchFamily="18" charset="2"/>
              <a:buChar char=""/>
            </a:pPr>
            <a:r>
              <a:rPr lang="tr-TR" sz="2400" b="0" dirty="0">
                <a:solidFill>
                  <a:schemeClr val="tx1">
                    <a:lumMod val="75000"/>
                    <a:lumOff val="25000"/>
                  </a:schemeClr>
                </a:solidFill>
              </a:rPr>
              <a:t>Doğal dil işleme (NLP) kavramlarına aşinalık</a:t>
            </a:r>
          </a:p>
          <a:p>
            <a:pPr marL="342900" lvl="0" indent="-342900">
              <a:lnSpc>
                <a:spcPct val="107000"/>
              </a:lnSpc>
              <a:spcAft>
                <a:spcPts val="800"/>
              </a:spcAft>
              <a:buFont typeface="Symbol" panose="05050102010706020507" pitchFamily="18" charset="2"/>
              <a:buChar char=""/>
            </a:pPr>
            <a:r>
              <a:rPr lang="tr-TR" sz="2400" b="0" dirty="0">
                <a:solidFill>
                  <a:schemeClr val="tx1">
                    <a:lumMod val="75000"/>
                    <a:lumOff val="25000"/>
                  </a:schemeClr>
                </a:solidFill>
              </a:rPr>
              <a:t>Google </a:t>
            </a:r>
            <a:r>
              <a:rPr lang="tr-TR" sz="2400" b="0" dirty="0" err="1">
                <a:solidFill>
                  <a:schemeClr val="tx1">
                    <a:lumMod val="75000"/>
                    <a:lumOff val="25000"/>
                  </a:schemeClr>
                </a:solidFill>
              </a:rPr>
              <a:t>Colab</a:t>
            </a:r>
            <a:r>
              <a:rPr lang="tr-TR" sz="2400" b="0" dirty="0">
                <a:solidFill>
                  <a:schemeClr val="tx1">
                    <a:lumMod val="75000"/>
                    <a:lumOff val="25000"/>
                  </a:schemeClr>
                </a:solidFill>
              </a:rPr>
              <a:t> veya benzeri çalışma ortamlarında çalışma deneyimi</a:t>
            </a:r>
            <a:endParaRPr lang="en-US" sz="2400" b="0" dirty="0">
              <a:solidFill>
                <a:schemeClr val="tx1">
                  <a:lumMod val="75000"/>
                  <a:lumOff val="25000"/>
                </a:schemeClr>
              </a:solidFill>
            </a:endParaRPr>
          </a:p>
        </p:txBody>
      </p:sp>
      <p:pic>
        <p:nvPicPr>
          <p:cNvPr id="2" name="Resi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02" y="1306601"/>
            <a:ext cx="6180819" cy="4056162"/>
          </a:xfrm>
          <a:prstGeom prst="rect">
            <a:avLst/>
          </a:prstGeom>
        </p:spPr>
      </p:pic>
      <p:grpSp>
        <p:nvGrpSpPr>
          <p:cNvPr id="32" name="Grup 31"/>
          <p:cNvGrpSpPr/>
          <p:nvPr/>
        </p:nvGrpSpPr>
        <p:grpSpPr>
          <a:xfrm>
            <a:off x="0" y="0"/>
            <a:ext cx="3187806" cy="733879"/>
            <a:chOff x="0" y="0"/>
            <a:chExt cx="8392126" cy="1931988"/>
          </a:xfrm>
        </p:grpSpPr>
        <p:sp>
          <p:nvSpPr>
            <p:cNvPr id="33" name="Freeform 29"/>
            <p:cNvSpPr>
              <a:spLocks/>
            </p:cNvSpPr>
            <p:nvPr/>
          </p:nvSpPr>
          <p:spPr bwMode="auto">
            <a:xfrm>
              <a:off x="0" y="0"/>
              <a:ext cx="8392126" cy="1931988"/>
            </a:xfrm>
            <a:custGeom>
              <a:avLst/>
              <a:gdLst>
                <a:gd name="T0" fmla="*/ 5147 w 5147"/>
                <a:gd name="T1" fmla="*/ 0 h 1217"/>
                <a:gd name="T2" fmla="*/ 0 w 5147"/>
                <a:gd name="T3" fmla="*/ 0 h 1217"/>
                <a:gd name="T4" fmla="*/ 0 w 5147"/>
                <a:gd name="T5" fmla="*/ 999 h 1217"/>
                <a:gd name="T6" fmla="*/ 0 w 5147"/>
                <a:gd name="T7" fmla="*/ 999 h 1217"/>
                <a:gd name="T8" fmla="*/ 33 w 5147"/>
                <a:gd name="T9" fmla="*/ 1015 h 1217"/>
                <a:gd name="T10" fmla="*/ 76 w 5147"/>
                <a:gd name="T11" fmla="*/ 1034 h 1217"/>
                <a:gd name="T12" fmla="*/ 134 w 5147"/>
                <a:gd name="T13" fmla="*/ 1058 h 1217"/>
                <a:gd name="T14" fmla="*/ 210 w 5147"/>
                <a:gd name="T15" fmla="*/ 1085 h 1217"/>
                <a:gd name="T16" fmla="*/ 304 w 5147"/>
                <a:gd name="T17" fmla="*/ 1112 h 1217"/>
                <a:gd name="T18" fmla="*/ 356 w 5147"/>
                <a:gd name="T19" fmla="*/ 1126 h 1217"/>
                <a:gd name="T20" fmla="*/ 415 w 5147"/>
                <a:gd name="T21" fmla="*/ 1139 h 1217"/>
                <a:gd name="T22" fmla="*/ 475 w 5147"/>
                <a:gd name="T23" fmla="*/ 1153 h 1217"/>
                <a:gd name="T24" fmla="*/ 541 w 5147"/>
                <a:gd name="T25" fmla="*/ 1167 h 1217"/>
                <a:gd name="T26" fmla="*/ 611 w 5147"/>
                <a:gd name="T27" fmla="*/ 1178 h 1217"/>
                <a:gd name="T28" fmla="*/ 685 w 5147"/>
                <a:gd name="T29" fmla="*/ 1188 h 1217"/>
                <a:gd name="T30" fmla="*/ 765 w 5147"/>
                <a:gd name="T31" fmla="*/ 1198 h 1217"/>
                <a:gd name="T32" fmla="*/ 847 w 5147"/>
                <a:gd name="T33" fmla="*/ 1206 h 1217"/>
                <a:gd name="T34" fmla="*/ 935 w 5147"/>
                <a:gd name="T35" fmla="*/ 1211 h 1217"/>
                <a:gd name="T36" fmla="*/ 1026 w 5147"/>
                <a:gd name="T37" fmla="*/ 1215 h 1217"/>
                <a:gd name="T38" fmla="*/ 1122 w 5147"/>
                <a:gd name="T39" fmla="*/ 1217 h 1217"/>
                <a:gd name="T40" fmla="*/ 1223 w 5147"/>
                <a:gd name="T41" fmla="*/ 1217 h 1217"/>
                <a:gd name="T42" fmla="*/ 1328 w 5147"/>
                <a:gd name="T43" fmla="*/ 1215 h 1217"/>
                <a:gd name="T44" fmla="*/ 1437 w 5147"/>
                <a:gd name="T45" fmla="*/ 1210 h 1217"/>
                <a:gd name="T46" fmla="*/ 1550 w 5147"/>
                <a:gd name="T47" fmla="*/ 1202 h 1217"/>
                <a:gd name="T48" fmla="*/ 1667 w 5147"/>
                <a:gd name="T49" fmla="*/ 1190 h 1217"/>
                <a:gd name="T50" fmla="*/ 1790 w 5147"/>
                <a:gd name="T51" fmla="*/ 1174 h 1217"/>
                <a:gd name="T52" fmla="*/ 1916 w 5147"/>
                <a:gd name="T53" fmla="*/ 1157 h 1217"/>
                <a:gd name="T54" fmla="*/ 2049 w 5147"/>
                <a:gd name="T55" fmla="*/ 1134 h 1217"/>
                <a:gd name="T56" fmla="*/ 2183 w 5147"/>
                <a:gd name="T57" fmla="*/ 1108 h 1217"/>
                <a:gd name="T58" fmla="*/ 2183 w 5147"/>
                <a:gd name="T59" fmla="*/ 1108 h 1217"/>
                <a:gd name="T60" fmla="*/ 2323 w 5147"/>
                <a:gd name="T61" fmla="*/ 1065 h 1217"/>
                <a:gd name="T62" fmla="*/ 2458 w 5147"/>
                <a:gd name="T63" fmla="*/ 1023 h 1217"/>
                <a:gd name="T64" fmla="*/ 2582 w 5147"/>
                <a:gd name="T65" fmla="*/ 978 h 1217"/>
                <a:gd name="T66" fmla="*/ 2703 w 5147"/>
                <a:gd name="T67" fmla="*/ 935 h 1217"/>
                <a:gd name="T68" fmla="*/ 2816 w 5147"/>
                <a:gd name="T69" fmla="*/ 892 h 1217"/>
                <a:gd name="T70" fmla="*/ 2925 w 5147"/>
                <a:gd name="T71" fmla="*/ 847 h 1217"/>
                <a:gd name="T72" fmla="*/ 3026 w 5147"/>
                <a:gd name="T73" fmla="*/ 804 h 1217"/>
                <a:gd name="T74" fmla="*/ 3126 w 5147"/>
                <a:gd name="T75" fmla="*/ 762 h 1217"/>
                <a:gd name="T76" fmla="*/ 3219 w 5147"/>
                <a:gd name="T77" fmla="*/ 719 h 1217"/>
                <a:gd name="T78" fmla="*/ 3309 w 5147"/>
                <a:gd name="T79" fmla="*/ 676 h 1217"/>
                <a:gd name="T80" fmla="*/ 3476 w 5147"/>
                <a:gd name="T81" fmla="*/ 594 h 1217"/>
                <a:gd name="T82" fmla="*/ 3636 w 5147"/>
                <a:gd name="T83" fmla="*/ 512 h 1217"/>
                <a:gd name="T84" fmla="*/ 3786 w 5147"/>
                <a:gd name="T85" fmla="*/ 434 h 1217"/>
                <a:gd name="T86" fmla="*/ 3934 w 5147"/>
                <a:gd name="T87" fmla="*/ 360 h 1217"/>
                <a:gd name="T88" fmla="*/ 4008 w 5147"/>
                <a:gd name="T89" fmla="*/ 323 h 1217"/>
                <a:gd name="T90" fmla="*/ 4080 w 5147"/>
                <a:gd name="T91" fmla="*/ 290 h 1217"/>
                <a:gd name="T92" fmla="*/ 4156 w 5147"/>
                <a:gd name="T93" fmla="*/ 257 h 1217"/>
                <a:gd name="T94" fmla="*/ 4230 w 5147"/>
                <a:gd name="T95" fmla="*/ 226 h 1217"/>
                <a:gd name="T96" fmla="*/ 4308 w 5147"/>
                <a:gd name="T97" fmla="*/ 195 h 1217"/>
                <a:gd name="T98" fmla="*/ 4387 w 5147"/>
                <a:gd name="T99" fmla="*/ 166 h 1217"/>
                <a:gd name="T100" fmla="*/ 4469 w 5147"/>
                <a:gd name="T101" fmla="*/ 138 h 1217"/>
                <a:gd name="T102" fmla="*/ 4553 w 5147"/>
                <a:gd name="T103" fmla="*/ 113 h 1217"/>
                <a:gd name="T104" fmla="*/ 4643 w 5147"/>
                <a:gd name="T105" fmla="*/ 90 h 1217"/>
                <a:gd name="T106" fmla="*/ 4734 w 5147"/>
                <a:gd name="T107" fmla="*/ 68 h 1217"/>
                <a:gd name="T108" fmla="*/ 4830 w 5147"/>
                <a:gd name="T109" fmla="*/ 47 h 1217"/>
                <a:gd name="T110" fmla="*/ 4931 w 5147"/>
                <a:gd name="T111" fmla="*/ 29 h 1217"/>
                <a:gd name="T112" fmla="*/ 5036 w 5147"/>
                <a:gd name="T113" fmla="*/ 14 h 1217"/>
                <a:gd name="T114" fmla="*/ 5147 w 5147"/>
                <a:gd name="T115" fmla="*/ 0 h 1217"/>
                <a:gd name="T116" fmla="*/ 5147 w 5147"/>
                <a:gd name="T117"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7" h="1217">
                  <a:moveTo>
                    <a:pt x="5147" y="0"/>
                  </a:moveTo>
                  <a:lnTo>
                    <a:pt x="0" y="0"/>
                  </a:lnTo>
                  <a:lnTo>
                    <a:pt x="0" y="999"/>
                  </a:lnTo>
                  <a:lnTo>
                    <a:pt x="0" y="999"/>
                  </a:lnTo>
                  <a:lnTo>
                    <a:pt x="33" y="1015"/>
                  </a:lnTo>
                  <a:lnTo>
                    <a:pt x="76" y="1034"/>
                  </a:lnTo>
                  <a:lnTo>
                    <a:pt x="134" y="1058"/>
                  </a:lnTo>
                  <a:lnTo>
                    <a:pt x="210" y="1085"/>
                  </a:lnTo>
                  <a:lnTo>
                    <a:pt x="304" y="1112"/>
                  </a:lnTo>
                  <a:lnTo>
                    <a:pt x="356" y="1126"/>
                  </a:lnTo>
                  <a:lnTo>
                    <a:pt x="415" y="1139"/>
                  </a:lnTo>
                  <a:lnTo>
                    <a:pt x="475" y="1153"/>
                  </a:lnTo>
                  <a:lnTo>
                    <a:pt x="541" y="1167"/>
                  </a:lnTo>
                  <a:lnTo>
                    <a:pt x="611" y="1178"/>
                  </a:lnTo>
                  <a:lnTo>
                    <a:pt x="685" y="1188"/>
                  </a:lnTo>
                  <a:lnTo>
                    <a:pt x="765" y="1198"/>
                  </a:lnTo>
                  <a:lnTo>
                    <a:pt x="847" y="1206"/>
                  </a:lnTo>
                  <a:lnTo>
                    <a:pt x="935" y="1211"/>
                  </a:lnTo>
                  <a:lnTo>
                    <a:pt x="1026" y="1215"/>
                  </a:lnTo>
                  <a:lnTo>
                    <a:pt x="1122" y="1217"/>
                  </a:lnTo>
                  <a:lnTo>
                    <a:pt x="1223" y="1217"/>
                  </a:lnTo>
                  <a:lnTo>
                    <a:pt x="1328" y="1215"/>
                  </a:lnTo>
                  <a:lnTo>
                    <a:pt x="1437" y="1210"/>
                  </a:lnTo>
                  <a:lnTo>
                    <a:pt x="1550" y="1202"/>
                  </a:lnTo>
                  <a:lnTo>
                    <a:pt x="1667" y="1190"/>
                  </a:lnTo>
                  <a:lnTo>
                    <a:pt x="1790" y="1174"/>
                  </a:lnTo>
                  <a:lnTo>
                    <a:pt x="1916" y="1157"/>
                  </a:lnTo>
                  <a:lnTo>
                    <a:pt x="2049" y="1134"/>
                  </a:lnTo>
                  <a:lnTo>
                    <a:pt x="2183" y="1108"/>
                  </a:lnTo>
                  <a:lnTo>
                    <a:pt x="2183" y="1108"/>
                  </a:lnTo>
                  <a:lnTo>
                    <a:pt x="2323" y="1065"/>
                  </a:lnTo>
                  <a:lnTo>
                    <a:pt x="2458" y="1023"/>
                  </a:lnTo>
                  <a:lnTo>
                    <a:pt x="2582" y="978"/>
                  </a:lnTo>
                  <a:lnTo>
                    <a:pt x="2703" y="935"/>
                  </a:lnTo>
                  <a:lnTo>
                    <a:pt x="2816" y="892"/>
                  </a:lnTo>
                  <a:lnTo>
                    <a:pt x="2925" y="847"/>
                  </a:lnTo>
                  <a:lnTo>
                    <a:pt x="3026" y="804"/>
                  </a:lnTo>
                  <a:lnTo>
                    <a:pt x="3126" y="762"/>
                  </a:lnTo>
                  <a:lnTo>
                    <a:pt x="3219" y="719"/>
                  </a:lnTo>
                  <a:lnTo>
                    <a:pt x="3309" y="676"/>
                  </a:lnTo>
                  <a:lnTo>
                    <a:pt x="3476" y="594"/>
                  </a:lnTo>
                  <a:lnTo>
                    <a:pt x="3636" y="512"/>
                  </a:lnTo>
                  <a:lnTo>
                    <a:pt x="3786" y="434"/>
                  </a:lnTo>
                  <a:lnTo>
                    <a:pt x="3934" y="360"/>
                  </a:lnTo>
                  <a:lnTo>
                    <a:pt x="4008" y="323"/>
                  </a:lnTo>
                  <a:lnTo>
                    <a:pt x="4080" y="290"/>
                  </a:lnTo>
                  <a:lnTo>
                    <a:pt x="4156" y="257"/>
                  </a:lnTo>
                  <a:lnTo>
                    <a:pt x="4230" y="226"/>
                  </a:lnTo>
                  <a:lnTo>
                    <a:pt x="4308" y="195"/>
                  </a:lnTo>
                  <a:lnTo>
                    <a:pt x="4387" y="166"/>
                  </a:lnTo>
                  <a:lnTo>
                    <a:pt x="4469" y="138"/>
                  </a:lnTo>
                  <a:lnTo>
                    <a:pt x="4553" y="113"/>
                  </a:lnTo>
                  <a:lnTo>
                    <a:pt x="4643" y="90"/>
                  </a:lnTo>
                  <a:lnTo>
                    <a:pt x="4734" y="68"/>
                  </a:lnTo>
                  <a:lnTo>
                    <a:pt x="4830" y="47"/>
                  </a:lnTo>
                  <a:lnTo>
                    <a:pt x="4931" y="29"/>
                  </a:lnTo>
                  <a:lnTo>
                    <a:pt x="5036" y="14"/>
                  </a:lnTo>
                  <a:lnTo>
                    <a:pt x="5147" y="0"/>
                  </a:lnTo>
                  <a:lnTo>
                    <a:pt x="5147" y="0"/>
                  </a:lnTo>
                  <a:close/>
                </a:path>
              </a:pathLst>
            </a:custGeom>
            <a:solidFill>
              <a:srgbClr val="349F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0"/>
            <p:cNvSpPr>
              <a:spLocks/>
            </p:cNvSpPr>
            <p:nvPr/>
          </p:nvSpPr>
          <p:spPr bwMode="auto">
            <a:xfrm>
              <a:off x="1035050" y="773113"/>
              <a:ext cx="211138" cy="222250"/>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1"/>
            <p:cNvSpPr>
              <a:spLocks/>
            </p:cNvSpPr>
            <p:nvPr/>
          </p:nvSpPr>
          <p:spPr bwMode="auto">
            <a:xfrm>
              <a:off x="1044575" y="473075"/>
              <a:ext cx="68263" cy="325438"/>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2"/>
            <p:cNvSpPr>
              <a:spLocks/>
            </p:cNvSpPr>
            <p:nvPr/>
          </p:nvSpPr>
          <p:spPr bwMode="auto">
            <a:xfrm>
              <a:off x="744538" y="284163"/>
              <a:ext cx="68263" cy="68421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7" name="Freeform 33"/>
            <p:cNvSpPr>
              <a:spLocks/>
            </p:cNvSpPr>
            <p:nvPr/>
          </p:nvSpPr>
          <p:spPr bwMode="auto">
            <a:xfrm>
              <a:off x="841375" y="365125"/>
              <a:ext cx="68263" cy="933450"/>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8" name="Freeform 34"/>
            <p:cNvSpPr>
              <a:spLocks/>
            </p:cNvSpPr>
            <p:nvPr/>
          </p:nvSpPr>
          <p:spPr bwMode="auto">
            <a:xfrm>
              <a:off x="942975" y="469900"/>
              <a:ext cx="68263" cy="89693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9" name="Freeform 35"/>
            <p:cNvSpPr>
              <a:spLocks/>
            </p:cNvSpPr>
            <p:nvPr/>
          </p:nvSpPr>
          <p:spPr bwMode="auto">
            <a:xfrm>
              <a:off x="1047750" y="930275"/>
              <a:ext cx="290513" cy="455613"/>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0" name="Freeform 36"/>
            <p:cNvSpPr>
              <a:spLocks noEditPoints="1"/>
            </p:cNvSpPr>
            <p:nvPr/>
          </p:nvSpPr>
          <p:spPr bwMode="auto">
            <a:xfrm>
              <a:off x="1487488" y="503238"/>
              <a:ext cx="450850" cy="511175"/>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1" name="Freeform 37"/>
            <p:cNvSpPr>
              <a:spLocks/>
            </p:cNvSpPr>
            <p:nvPr/>
          </p:nvSpPr>
          <p:spPr bwMode="auto">
            <a:xfrm>
              <a:off x="1968500" y="503238"/>
              <a:ext cx="439738" cy="511175"/>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2" name="Freeform 38"/>
            <p:cNvSpPr>
              <a:spLocks/>
            </p:cNvSpPr>
            <p:nvPr/>
          </p:nvSpPr>
          <p:spPr bwMode="auto">
            <a:xfrm>
              <a:off x="2460625" y="503238"/>
              <a:ext cx="439738" cy="511175"/>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39"/>
            <p:cNvSpPr>
              <a:spLocks noEditPoints="1"/>
            </p:cNvSpPr>
            <p:nvPr/>
          </p:nvSpPr>
          <p:spPr bwMode="auto">
            <a:xfrm>
              <a:off x="1471613" y="1089025"/>
              <a:ext cx="312738" cy="29051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0"/>
            <p:cNvSpPr>
              <a:spLocks/>
            </p:cNvSpPr>
            <p:nvPr/>
          </p:nvSpPr>
          <p:spPr bwMode="auto">
            <a:xfrm>
              <a:off x="1801813" y="1089025"/>
              <a:ext cx="250825" cy="29051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1"/>
            <p:cNvSpPr>
              <a:spLocks noEditPoints="1"/>
            </p:cNvSpPr>
            <p:nvPr/>
          </p:nvSpPr>
          <p:spPr bwMode="auto">
            <a:xfrm>
              <a:off x="2033588" y="1089025"/>
              <a:ext cx="312738" cy="29051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6" name="Freeform 42"/>
            <p:cNvSpPr>
              <a:spLocks noEditPoints="1"/>
            </p:cNvSpPr>
            <p:nvPr/>
          </p:nvSpPr>
          <p:spPr bwMode="auto">
            <a:xfrm>
              <a:off x="2368550" y="1089025"/>
              <a:ext cx="268288" cy="29051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7" name="Freeform 43"/>
            <p:cNvSpPr>
              <a:spLocks/>
            </p:cNvSpPr>
            <p:nvPr/>
          </p:nvSpPr>
          <p:spPr bwMode="auto">
            <a:xfrm>
              <a:off x="2659063" y="1089025"/>
              <a:ext cx="241300" cy="29051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8" name="Freeform 44"/>
            <p:cNvSpPr>
              <a:spLocks/>
            </p:cNvSpPr>
            <p:nvPr/>
          </p:nvSpPr>
          <p:spPr bwMode="auto">
            <a:xfrm>
              <a:off x="2952750" y="1089025"/>
              <a:ext cx="327025" cy="29051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9" name="Freeform 45"/>
            <p:cNvSpPr>
              <a:spLocks noEditPoints="1"/>
            </p:cNvSpPr>
            <p:nvPr/>
          </p:nvSpPr>
          <p:spPr bwMode="auto">
            <a:xfrm>
              <a:off x="3338513" y="995363"/>
              <a:ext cx="65088" cy="384175"/>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spTree>
    <p:extLst>
      <p:ext uri="{BB962C8B-B14F-4D97-AF65-F5344CB8AC3E}">
        <p14:creationId xmlns:p14="http://schemas.microsoft.com/office/powerpoint/2010/main" val="3256461525"/>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1546</Words>
  <Application>Microsoft Office PowerPoint</Application>
  <PresentationFormat>Widescreen</PresentationFormat>
  <Paragraphs>118</Paragraphs>
  <Slides>21</Slides>
  <Notes>21</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Segoe UI Historic</vt:lpstr>
      <vt:lpstr>Symbol</vt:lpstr>
      <vt:lpstr>Office Teması</vt:lpstr>
      <vt:lpstr>PowerPoint Presentation</vt:lpstr>
      <vt:lpstr>PowerPoint Presentation</vt:lpstr>
      <vt:lpstr>PowerPoint Presentation</vt:lpstr>
      <vt:lpstr>Erişim Destekli Metin Üretimi (RAG) Nedir?  RAG (Retrieval-Augmented Generation), dış bilgi kaynaklarından belge veya veri getirerek bu bilgilerle zenginleştirilmiş metin üretimi sağlayan bir yapay zeka tekniğidir.</vt:lpstr>
      <vt:lpstr>RAG Tabanlı Sohbet Botu Nedir?  RAG tabanlı sohbet botu, kullanıcıdan gelen sorulara yanıt verirken önceden tanımlı belgeler veya veri kaynaklarından bilgi çekerek daha doğru ve güncel cevaplar üreten bir yapay zeka sistemidir.</vt:lpstr>
      <vt:lpstr>Eğitimin Amacı  Katılımcılara erişim destekli üretim (RAG) tabanlı sohbet botlarının geliştirilmesi konusunda kapsamlı bir bilgi ve deneyim kazandırmaktır.   Katılımcılar, büyük dil modelleri ve RAG teknolojilerini kullanarak etkili ve verimli sohbet botları oluşturmayı öğreneceklerdir.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Beni Oku</dc:title>
  <dc:creator>Zeynep CAN</dc:creator>
  <cp:lastModifiedBy>Murat K</cp:lastModifiedBy>
  <cp:revision>16</cp:revision>
  <dcterms:created xsi:type="dcterms:W3CDTF">2023-06-02T12:55:49Z</dcterms:created>
  <dcterms:modified xsi:type="dcterms:W3CDTF">2025-07-14T10:54:41Z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jDocumentLabelXML">
    <vt:lpwstr>&lt;?xml version="1.0" encoding="us-ascii"?&gt;&lt;sisl xmlns:xsd="http://www.w3.org/2001/XMLSchema" xmlns:xsi="http://www.w3.org/2001/XMLSchema-instance" sislVersion="0" policy="06b88be1-581b-4ca2-b20f-13331b601e41" origin="userSelected" xmlns="http://www.boldonj</vt:lpwstr>
  </property>
  <property fmtid="{D5CDD505-2E9C-101B-9397-08002B2CF9AE}" pid="3" name="bjDocumentLabelXML-0">
    <vt:lpwstr>ames.com/2008/01/sie/internal/label"&gt;&lt;element uid="id_classification_unclassified" value="" /&gt;&lt;/sisl&gt;</vt:lpwstr>
  </property>
  <property fmtid="{D5CDD505-2E9C-101B-9397-08002B2CF9AE}" pid="4" name="bjLabelRefreshRequired">
    <vt:lpwstr>FileClassifier</vt:lpwstr>
  </property>
</Properties>
</file>